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  <p:sldMasterId id="2147483756" r:id="rId8"/>
    <p:sldMasterId id="2147483804" r:id="rId9"/>
    <p:sldMasterId id="2147483816" r:id="rId10"/>
    <p:sldMasterId id="2147483828" r:id="rId11"/>
    <p:sldMasterId id="2147483840" r:id="rId12"/>
    <p:sldMasterId id="2147483876" r:id="rId13"/>
    <p:sldMasterId id="2147483888" r:id="rId14"/>
    <p:sldMasterId id="2147483900" r:id="rId15"/>
  </p:sldMasterIdLst>
  <p:notesMasterIdLst>
    <p:notesMasterId r:id="rId82"/>
  </p:notesMasterIdLst>
  <p:sldIdLst>
    <p:sldId id="256" r:id="rId16"/>
    <p:sldId id="364" r:id="rId17"/>
    <p:sldId id="319" r:id="rId18"/>
    <p:sldId id="321" r:id="rId19"/>
    <p:sldId id="316" r:id="rId20"/>
    <p:sldId id="362" r:id="rId21"/>
    <p:sldId id="257" r:id="rId22"/>
    <p:sldId id="268" r:id="rId23"/>
    <p:sldId id="300" r:id="rId24"/>
    <p:sldId id="263" r:id="rId25"/>
    <p:sldId id="264" r:id="rId26"/>
    <p:sldId id="265" r:id="rId27"/>
    <p:sldId id="267" r:id="rId28"/>
    <p:sldId id="270" r:id="rId29"/>
    <p:sldId id="271" r:id="rId30"/>
    <p:sldId id="301" r:id="rId31"/>
    <p:sldId id="368" r:id="rId32"/>
    <p:sldId id="298" r:id="rId33"/>
    <p:sldId id="295" r:id="rId34"/>
    <p:sldId id="351" r:id="rId35"/>
    <p:sldId id="353" r:id="rId36"/>
    <p:sldId id="354" r:id="rId37"/>
    <p:sldId id="352" r:id="rId38"/>
    <p:sldId id="269" r:id="rId39"/>
    <p:sldId id="367" r:id="rId40"/>
    <p:sldId id="258" r:id="rId41"/>
    <p:sldId id="303" r:id="rId42"/>
    <p:sldId id="302" r:id="rId43"/>
    <p:sldId id="305" r:id="rId44"/>
    <p:sldId id="304" r:id="rId45"/>
    <p:sldId id="324" r:id="rId46"/>
    <p:sldId id="325" r:id="rId47"/>
    <p:sldId id="272" r:id="rId48"/>
    <p:sldId id="355" r:id="rId49"/>
    <p:sldId id="348" r:id="rId50"/>
    <p:sldId id="349" r:id="rId51"/>
    <p:sldId id="366" r:id="rId52"/>
    <p:sldId id="343" r:id="rId53"/>
    <p:sldId id="357" r:id="rId54"/>
    <p:sldId id="330" r:id="rId55"/>
    <p:sldId id="358" r:id="rId56"/>
    <p:sldId id="332" r:id="rId57"/>
    <p:sldId id="333" r:id="rId58"/>
    <p:sldId id="311" r:id="rId59"/>
    <p:sldId id="312" r:id="rId60"/>
    <p:sldId id="340" r:id="rId61"/>
    <p:sldId id="273" r:id="rId62"/>
    <p:sldId id="313" r:id="rId63"/>
    <p:sldId id="314" r:id="rId64"/>
    <p:sldId id="274" r:id="rId65"/>
    <p:sldId id="275" r:id="rId66"/>
    <p:sldId id="276" r:id="rId67"/>
    <p:sldId id="277" r:id="rId68"/>
    <p:sldId id="310" r:id="rId69"/>
    <p:sldId id="278" r:id="rId70"/>
    <p:sldId id="279" r:id="rId71"/>
    <p:sldId id="280" r:id="rId72"/>
    <p:sldId id="281" r:id="rId73"/>
    <p:sldId id="347" r:id="rId74"/>
    <p:sldId id="282" r:id="rId75"/>
    <p:sldId id="283" r:id="rId76"/>
    <p:sldId id="284" r:id="rId77"/>
    <p:sldId id="285" r:id="rId78"/>
    <p:sldId id="286" r:id="rId79"/>
    <p:sldId id="365" r:id="rId80"/>
    <p:sldId id="287" r:id="rId8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345" autoAdjust="0"/>
    <p:restoredTop sz="94660"/>
  </p:normalViewPr>
  <p:slideViewPr>
    <p:cSldViewPr>
      <p:cViewPr varScale="1">
        <p:scale>
          <a:sx n="90" d="100"/>
          <a:sy n="90" d="100"/>
        </p:scale>
        <p:origin x="-8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76" Type="http://schemas.openxmlformats.org/officeDocument/2006/relationships/slide" Target="slides/slide61.xml"/><Relationship Id="rId8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688825-7E36-4CE7-AAE5-4AB875DD6BAF}" type="datetimeFigureOut">
              <a:rPr kumimoji="1" lang="ja-JP" altLang="en-US" smtClean="0"/>
              <a:t>2014/1/22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C0733-829F-49DA-82C1-05424755AF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8411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86843-37DE-4501-9EBD-46FE024D4336}" type="slidenum">
              <a:rPr lang="ja-JP" altLang="en-US" smtClean="0">
                <a:solidFill>
                  <a:prstClr val="black"/>
                </a:solidFill>
              </a:rPr>
              <a:pPr/>
              <a:t>52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24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D8C11-1711-4E12-A87A-23BF4827F4B8}" type="slidenum">
              <a:rPr lang="ja-JP" altLang="en-US" smtClean="0">
                <a:solidFill>
                  <a:prstClr val="black"/>
                </a:solidFill>
              </a:rPr>
              <a:pPr/>
              <a:t>63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859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2014/1/22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2014/1/22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9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9026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1379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6484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493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24784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28746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215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4686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680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2014/1/22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56815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14812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20646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73413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284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7551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95301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60845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9317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21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09210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82778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05349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日付プレースホルダ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0ED720-0104-4369-84BC-D37694168613}" type="datetimeFigureOut">
              <a:rPr kumimoji="1" lang="ja-JP" altLang="en-US" smtClean="0">
                <a:solidFill>
                  <a:srgbClr val="F4E7ED"/>
                </a:solidFill>
              </a:rPr>
              <a:pPr/>
              <a:t>2014/1/22</a:t>
            </a:fld>
            <a:endParaRPr kumimoji="1" lang="ja-JP" altLang="en-US">
              <a:solidFill>
                <a:srgbClr val="F4E7ED"/>
              </a:solidFill>
            </a:endParaRPr>
          </a:p>
        </p:txBody>
      </p:sp>
      <p:sp>
        <p:nvSpPr>
          <p:cNvPr id="17" name="フッター プレースホル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>
              <a:solidFill>
                <a:srgbClr val="F4E7ED"/>
              </a:solidFill>
            </a:endParaRPr>
          </a:p>
        </p:txBody>
      </p:sp>
      <p:sp>
        <p:nvSpPr>
          <p:cNvPr id="29" name="スライド番号プレースホル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8002D-B5B0-4BAC-B1F6-782DDCCE6D9C}" type="slidenum">
              <a:rPr kumimoji="1" lang="ja-JP" altLang="en-US" smtClean="0">
                <a:solidFill>
                  <a:srgbClr val="F4E7ED"/>
                </a:solidFill>
              </a:rPr>
              <a:pPr/>
              <a:t>‹#›</a:t>
            </a:fld>
            <a:endParaRPr kumimoji="1" lang="ja-JP" altLang="en-US">
              <a:solidFill>
                <a:srgbClr val="F4E7ED"/>
              </a:solidFill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sp>
        <p:nvSpPr>
          <p:cNvPr id="56" name="正方形/長方形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5" name="正方形/長方形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6" name="正方形/長方形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7" name="正方形/長方形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134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0ED720-0104-4369-84BC-D37694168613}" type="datetimeFigureOut">
              <a:rPr kumimoji="1" lang="ja-JP" altLang="en-US" smtClean="0">
                <a:solidFill>
                  <a:srgbClr val="F4E7ED"/>
                </a:solidFill>
              </a:rPr>
              <a:pPr/>
              <a:t>2014/1/22</a:t>
            </a:fld>
            <a:endParaRPr kumimoji="1" lang="ja-JP" altLang="en-US">
              <a:solidFill>
                <a:srgbClr val="F4E7ED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>
              <a:solidFill>
                <a:srgbClr val="F4E7ED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8002D-B5B0-4BAC-B1F6-782DDCCE6D9C}" type="slidenum">
              <a:rPr kumimoji="1" lang="ja-JP" altLang="en-US" smtClean="0">
                <a:solidFill>
                  <a:srgbClr val="F4E7ED"/>
                </a:solidFill>
              </a:rPr>
              <a:pPr/>
              <a:t>‹#›</a:t>
            </a:fld>
            <a:endParaRPr kumimoji="1" lang="ja-JP" altLang="en-US">
              <a:solidFill>
                <a:srgbClr val="F4E7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75405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フリーフォーム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5" name="フリーフォーム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3" name="フリーフォーム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6" name="フリーフォーム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7" name="フリーフォーム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8" name="フリーフォーム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9" name="フリーフォーム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0" name="フリーフォーム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1" name="フリーフォーム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2" name="フリーフォーム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3" name="フリーフォーム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4" name="フリーフォーム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5" name="フリーフォーム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6" name="フリーフォーム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7" name="フリーフォーム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0ED720-0104-4369-84BC-D37694168613}" type="datetimeFigureOut">
              <a:rPr kumimoji="1" lang="ja-JP" altLang="en-US" smtClean="0">
                <a:solidFill>
                  <a:srgbClr val="F4E7ED"/>
                </a:solidFill>
              </a:rPr>
              <a:pPr/>
              <a:t>2014/1/22</a:t>
            </a:fld>
            <a:endParaRPr kumimoji="1" lang="ja-JP" altLang="en-US">
              <a:solidFill>
                <a:srgbClr val="F4E7ED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>
              <a:solidFill>
                <a:srgbClr val="F4E7ED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8002D-B5B0-4BAC-B1F6-782DDCCE6D9C}" type="slidenum">
              <a:rPr kumimoji="1" lang="ja-JP" altLang="en-US" smtClean="0">
                <a:solidFill>
                  <a:srgbClr val="F4E7ED"/>
                </a:solidFill>
              </a:rPr>
              <a:pPr/>
              <a:t>‹#›</a:t>
            </a:fld>
            <a:endParaRPr kumimoji="1" lang="ja-JP" altLang="en-US">
              <a:solidFill>
                <a:srgbClr val="F4E7ED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8" name="正方形/長方形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44175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0ED720-0104-4369-84BC-D37694168613}" type="datetimeFigureOut">
              <a:rPr kumimoji="1" lang="ja-JP" altLang="en-US" smtClean="0">
                <a:solidFill>
                  <a:srgbClr val="F4E7ED"/>
                </a:solidFill>
              </a:rPr>
              <a:pPr/>
              <a:t>2014/1/22</a:t>
            </a:fld>
            <a:endParaRPr kumimoji="1" lang="ja-JP" altLang="en-US">
              <a:solidFill>
                <a:srgbClr val="F4E7ED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>
              <a:solidFill>
                <a:srgbClr val="F4E7ED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8002D-B5B0-4BAC-B1F6-782DDCCE6D9C}" type="slidenum">
              <a:rPr kumimoji="1" lang="ja-JP" altLang="en-US" smtClean="0">
                <a:solidFill>
                  <a:srgbClr val="F4E7ED"/>
                </a:solidFill>
              </a:rPr>
              <a:pPr/>
              <a:t>‹#›</a:t>
            </a:fld>
            <a:endParaRPr kumimoji="1" lang="ja-JP" altLang="en-US">
              <a:solidFill>
                <a:srgbClr val="F4E7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3970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0ED720-0104-4369-84BC-D37694168613}" type="datetimeFigureOut">
              <a:rPr kumimoji="1" lang="ja-JP" altLang="en-US" smtClean="0">
                <a:solidFill>
                  <a:srgbClr val="F4E7ED"/>
                </a:solidFill>
              </a:rPr>
              <a:pPr/>
              <a:t>2014/1/22</a:t>
            </a:fld>
            <a:endParaRPr kumimoji="1" lang="ja-JP" altLang="en-US">
              <a:solidFill>
                <a:srgbClr val="F4E7ED"/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>
              <a:solidFill>
                <a:srgbClr val="F4E7ED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8002D-B5B0-4BAC-B1F6-782DDCCE6D9C}" type="slidenum">
              <a:rPr kumimoji="1" lang="ja-JP" altLang="en-US" smtClean="0">
                <a:solidFill>
                  <a:srgbClr val="F4E7ED"/>
                </a:solidFill>
              </a:rPr>
              <a:pPr/>
              <a:t>‹#›</a:t>
            </a:fld>
            <a:endParaRPr kumimoji="1" lang="ja-JP" altLang="en-US">
              <a:solidFill>
                <a:srgbClr val="F4E7ED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9" name="正方形/長方形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9812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0ED720-0104-4369-84BC-D37694168613}" type="datetimeFigureOut">
              <a:rPr kumimoji="1" lang="ja-JP" altLang="en-US" smtClean="0">
                <a:solidFill>
                  <a:srgbClr val="F4E7ED"/>
                </a:solidFill>
              </a:rPr>
              <a:pPr/>
              <a:t>2014/1/22</a:t>
            </a:fld>
            <a:endParaRPr kumimoji="1" lang="ja-JP" altLang="en-US">
              <a:solidFill>
                <a:srgbClr val="F4E7ED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>
              <a:solidFill>
                <a:srgbClr val="F4E7ED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8002D-B5B0-4BAC-B1F6-782DDCCE6D9C}" type="slidenum">
              <a:rPr kumimoji="1" lang="ja-JP" altLang="en-US" smtClean="0">
                <a:solidFill>
                  <a:srgbClr val="F4E7ED"/>
                </a:solidFill>
              </a:rPr>
              <a:pPr/>
              <a:t>‹#›</a:t>
            </a:fld>
            <a:endParaRPr kumimoji="1" lang="ja-JP" altLang="en-US">
              <a:solidFill>
                <a:srgbClr val="F4E7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1585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0ED720-0104-4369-84BC-D37694168613}" type="datetimeFigureOut">
              <a:rPr kumimoji="1" lang="ja-JP" altLang="en-US" smtClean="0">
                <a:solidFill>
                  <a:srgbClr val="F4E7ED"/>
                </a:solidFill>
              </a:rPr>
              <a:pPr/>
              <a:t>2014/1/22</a:t>
            </a:fld>
            <a:endParaRPr kumimoji="1" lang="ja-JP" altLang="en-US">
              <a:solidFill>
                <a:srgbClr val="F4E7ED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>
              <a:solidFill>
                <a:srgbClr val="F4E7ED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8002D-B5B0-4BAC-B1F6-782DDCCE6D9C}" type="slidenum">
              <a:rPr kumimoji="1" lang="ja-JP" altLang="en-US" smtClean="0">
                <a:solidFill>
                  <a:srgbClr val="F4E7ED"/>
                </a:solidFill>
              </a:rPr>
              <a:pPr/>
              <a:t>‹#›</a:t>
            </a:fld>
            <a:endParaRPr kumimoji="1" lang="ja-JP" altLang="en-US">
              <a:solidFill>
                <a:srgbClr val="F4E7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57287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0ED720-0104-4369-84BC-D37694168613}" type="datetimeFigureOut">
              <a:rPr kumimoji="1" lang="ja-JP" altLang="en-US" smtClean="0">
                <a:solidFill>
                  <a:srgbClr val="F4E7ED"/>
                </a:solidFill>
              </a:rPr>
              <a:pPr/>
              <a:t>2014/1/22</a:t>
            </a:fld>
            <a:endParaRPr kumimoji="1" lang="ja-JP" altLang="en-US">
              <a:solidFill>
                <a:srgbClr val="F4E7ED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>
              <a:solidFill>
                <a:srgbClr val="F4E7ED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8002D-B5B0-4BAC-B1F6-782DDCCE6D9C}" type="slidenum">
              <a:rPr kumimoji="1" lang="ja-JP" altLang="en-US" smtClean="0">
                <a:solidFill>
                  <a:srgbClr val="F4E7ED"/>
                </a:solidFill>
              </a:rPr>
              <a:pPr/>
              <a:t>‹#›</a:t>
            </a:fld>
            <a:endParaRPr kumimoji="1" lang="ja-JP" altLang="en-US">
              <a:solidFill>
                <a:srgbClr val="F4E7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545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2376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9" name="直線コネクタ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グループ化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直線コネクタ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ja-JP" altLang="en-US" smtClean="0"/>
              <a:t>アイコンをクリックして図を追加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grpSp>
        <p:nvGrpSpPr>
          <p:cNvPr id="14" name="グループ化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直線コネクタ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グループ化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直線コネクタ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E90ED720-0104-4369-84BC-D37694168613}" type="datetimeFigureOut">
              <a:rPr kumimoji="1" lang="ja-JP" altLang="en-US" smtClean="0">
                <a:solidFill>
                  <a:srgbClr val="F4E7ED"/>
                </a:solidFill>
              </a:rPr>
              <a:pPr/>
              <a:t>2014/1/22</a:t>
            </a:fld>
            <a:endParaRPr kumimoji="1" lang="ja-JP" altLang="en-US">
              <a:solidFill>
                <a:srgbClr val="F4E7ED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kumimoji="1" lang="ja-JP" altLang="en-US">
              <a:solidFill>
                <a:srgbClr val="F4E7ED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D2D8002D-B5B0-4BAC-B1F6-782DDCCE6D9C}" type="slidenum">
              <a:rPr kumimoji="1" lang="ja-JP" altLang="en-US" smtClean="0">
                <a:solidFill>
                  <a:srgbClr val="F4E7ED"/>
                </a:solidFill>
              </a:rPr>
              <a:pPr/>
              <a:t>‹#›</a:t>
            </a:fld>
            <a:endParaRPr kumimoji="1" lang="ja-JP" altLang="en-US">
              <a:solidFill>
                <a:srgbClr val="F4E7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7248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0ED720-0104-4369-84BC-D37694168613}" type="datetimeFigureOut">
              <a:rPr kumimoji="1" lang="ja-JP" altLang="en-US" smtClean="0">
                <a:solidFill>
                  <a:srgbClr val="F4E7ED"/>
                </a:solidFill>
              </a:rPr>
              <a:pPr/>
              <a:t>2014/1/22</a:t>
            </a:fld>
            <a:endParaRPr kumimoji="1" lang="ja-JP" altLang="en-US">
              <a:solidFill>
                <a:srgbClr val="F4E7ED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>
              <a:solidFill>
                <a:srgbClr val="F4E7ED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8002D-B5B0-4BAC-B1F6-782DDCCE6D9C}" type="slidenum">
              <a:rPr kumimoji="1" lang="ja-JP" altLang="en-US" smtClean="0">
                <a:solidFill>
                  <a:srgbClr val="F4E7ED"/>
                </a:solidFill>
              </a:rPr>
              <a:pPr/>
              <a:t>‹#›</a:t>
            </a:fld>
            <a:endParaRPr kumimoji="1" lang="ja-JP" altLang="en-US">
              <a:solidFill>
                <a:srgbClr val="F4E7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77811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0ED720-0104-4369-84BC-D37694168613}" type="datetimeFigureOut">
              <a:rPr kumimoji="1" lang="ja-JP" altLang="en-US" smtClean="0">
                <a:solidFill>
                  <a:srgbClr val="F4E7ED"/>
                </a:solidFill>
              </a:rPr>
              <a:pPr/>
              <a:t>2014/1/22</a:t>
            </a:fld>
            <a:endParaRPr kumimoji="1" lang="ja-JP" altLang="en-US">
              <a:solidFill>
                <a:srgbClr val="F4E7ED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>
              <a:solidFill>
                <a:srgbClr val="F4E7ED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8002D-B5B0-4BAC-B1F6-782DDCCE6D9C}" type="slidenum">
              <a:rPr kumimoji="1" lang="ja-JP" altLang="en-US" smtClean="0">
                <a:solidFill>
                  <a:srgbClr val="F4E7ED"/>
                </a:solidFill>
              </a:rPr>
              <a:pPr/>
              <a:t>‹#›</a:t>
            </a:fld>
            <a:endParaRPr kumimoji="1" lang="ja-JP" altLang="en-US">
              <a:solidFill>
                <a:srgbClr val="F4E7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74667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844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927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08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68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259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76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426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70745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973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391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32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29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844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927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08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68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259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76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74959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426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973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391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32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29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9" name="正方形/長方形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8" name="正方形/長方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6" name="正方形/長方形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2" name="正方形/長方形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smtClean="0"/>
              <a:t>マスター サブタイトルの書式設定</a:t>
            </a:r>
            <a:endParaRPr kumimoji="0" lang="en-US"/>
          </a:p>
        </p:txBody>
      </p:sp>
      <p:sp>
        <p:nvSpPr>
          <p:cNvPr id="28" name="日付プレースホルダー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E382-EE8C-4D0B-9315-BD94560CA7E4}" type="datetime1">
              <a:rPr kumimoji="1" lang="ja-JP" altLang="en-US" smtClean="0"/>
              <a:pPr/>
              <a:t>2014/1/23</a:t>
            </a:fld>
            <a:endParaRPr kumimoji="1" lang="ja-JP" altLang="en-US"/>
          </a:p>
        </p:txBody>
      </p:sp>
      <p:sp>
        <p:nvSpPr>
          <p:cNvPr id="17" name="フッター プレースホルダー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wfirst </a:t>
            </a:r>
            <a:r>
              <a:rPr kumimoji="1" lang="ja-JP" altLang="en-US" smtClean="0"/>
              <a:t>連絡会 （内部資料）</a:t>
            </a:r>
            <a:endParaRPr kumimoji="1" lang="ja-JP" altLang="en-US"/>
          </a:p>
        </p:txBody>
      </p:sp>
      <p:sp>
        <p:nvSpPr>
          <p:cNvPr id="7" name="直線コネクタ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0" name="正方形/長方形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9" name="スライド番号プレースホルダー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kumimoji="1" lang="ja-JP" alt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27281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9666-5ADC-43C0-8425-BEAFEAA7B7F8}" type="datetime1">
              <a:rPr kumimoji="1" lang="ja-JP" altLang="en-US" smtClean="0"/>
              <a:pPr/>
              <a:t>2014/1/23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wfirst </a:t>
            </a:r>
            <a:r>
              <a:rPr kumimoji="1" lang="ja-JP" altLang="en-US" smtClean="0"/>
              <a:t>連絡会 （内部資料）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kumimoji="1" lang="ja-JP" alt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1741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5" name="正方形/長方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6" name="正方形/長方形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8" name="正方形/長方形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9" name="正方形/長方形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2" name="正方形/長方形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13" name="正方形/長方形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4" name="正方形/長方形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wfirst </a:t>
            </a:r>
            <a:r>
              <a:rPr kumimoji="1" lang="ja-JP" altLang="en-US" smtClean="0"/>
              <a:t>連絡会 （内部資料）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49C84-DC44-4E6D-9775-7800A4F160C1}" type="datetime1">
              <a:rPr kumimoji="1" lang="ja-JP" altLang="en-US" smtClean="0"/>
              <a:pPr/>
              <a:t>2014/1/23</a:t>
            </a:fld>
            <a:endParaRPr kumimoji="1" lang="ja-JP" altLang="en-US"/>
          </a:p>
        </p:txBody>
      </p:sp>
      <p:sp>
        <p:nvSpPr>
          <p:cNvPr id="8" name="直線コネクタ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kumimoji="1" lang="ja-JP" alt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3617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6FF7B4DF-D149-47E8-8684-15FC3C506EA5}" type="datetime1">
              <a:rPr kumimoji="1" lang="ja-JP" altLang="en-US" smtClean="0"/>
              <a:pPr/>
              <a:t>2014/1/23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wfirst </a:t>
            </a:r>
            <a:r>
              <a:rPr kumimoji="1" lang="ja-JP" altLang="en-US" smtClean="0"/>
              <a:t>連絡会 （内部資料）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kumimoji="1" lang="ja-JP" alt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直線コネクタ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0" name="コンテンツ プレースホルダー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2" name="コンテンツ プレースホルダー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51746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コネクタ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20" name="正方形/長方形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9" name="正方形/長方形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21" name="正方形/長方形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22" name="正方形/長方形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3" name="正方形/長方形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4B8B6-0329-47D0-B692-C7762F91FFD7}" type="datetime1">
              <a:rPr kumimoji="1" lang="ja-JP" altLang="en-US" smtClean="0"/>
              <a:pPr/>
              <a:t>2014/1/23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r>
              <a:rPr kumimoji="1" lang="en-US" altLang="ja-JP" smtClean="0"/>
              <a:t>wfirst </a:t>
            </a:r>
            <a:r>
              <a:rPr kumimoji="1" lang="ja-JP" altLang="en-US" smtClean="0"/>
              <a:t>連絡会 （内部資料）</a:t>
            </a:r>
            <a:endParaRPr kumimoji="1" lang="ja-JP" altLang="en-US"/>
          </a:p>
        </p:txBody>
      </p:sp>
      <p:sp>
        <p:nvSpPr>
          <p:cNvPr id="15" name="直線コネクタ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8" name="正方形/長方形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24" name="コンテンツ プレースホルダー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26" name="コンテンツ プレースホルダー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25" name="円/楕円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7" name="円/楕円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D2D8002D-B5B0-4BAC-B1F6-782DDCCE6D9C}" type="slidenum">
              <a:rPr kumimoji="1" lang="ja-JP" alt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kumimoji="1" lang="ja-JP" alt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タイトル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69169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2955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F379-94D2-4472-8ABB-45C80619A6BE}" type="datetime1">
              <a:rPr kumimoji="1" lang="ja-JP" altLang="en-US" smtClean="0"/>
              <a:pPr/>
              <a:t>2014/1/23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wfirst </a:t>
            </a:r>
            <a:r>
              <a:rPr kumimoji="1" lang="ja-JP" altLang="en-US" smtClean="0"/>
              <a:t>連絡会 （内部資料）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kumimoji="1" lang="ja-JP" alt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01421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8" name="正方形/長方形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0" name="正方形/長方形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9" name="正方形/長方形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5" name="正方形/長方形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6" name="正方形/長方形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6FEAF-190D-4C79-A0A0-5B56A0751BFD}" type="datetime1">
              <a:rPr kumimoji="1" lang="ja-JP" altLang="en-US" smtClean="0"/>
              <a:pPr/>
              <a:t>2014/1/23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wfirst </a:t>
            </a:r>
            <a:r>
              <a:rPr kumimoji="1" lang="ja-JP" altLang="en-US" smtClean="0"/>
              <a:t>連絡会 （内部資料）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716592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5" name="正方形/長方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8" name="正方形/長方形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6" name="正方形/長方形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7" name="正方形/長方形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8" name="正方形/長方形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9" name="直線コネクタ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20" name="コンテンツ プレースホルダー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0" name="円/楕円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kumimoji="1" lang="ja-JP" alt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正方形/長方形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A02A-AEA3-48E2-AA65-B89812FB73C2}" type="datetime1">
              <a:rPr kumimoji="1" lang="ja-JP" altLang="en-US" smtClean="0"/>
              <a:pPr/>
              <a:t>2014/1/23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r>
              <a:rPr kumimoji="1" lang="en-US" altLang="ja-JP" smtClean="0"/>
              <a:t>wfirst </a:t>
            </a:r>
            <a:r>
              <a:rPr kumimoji="1" lang="ja-JP" altLang="en-US" smtClean="0"/>
              <a:t>連絡会 （内部資料）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4477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直線コネクタ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9" name="正方形/長方形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6" name="正方形/長方形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7" name="正方形/長方形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8" name="正方形/長方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20" name="正方形/長方形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5" name="正方形/長方形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kumimoji="1" lang="ja-JP" alt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22" name="正方形/長方形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9059E4A9-749A-42B5-92ED-4B91275A8356}" type="datetime1">
              <a:rPr kumimoji="1" lang="ja-JP" altLang="en-US" smtClean="0"/>
              <a:pPr/>
              <a:t>2014/1/23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r>
              <a:rPr kumimoji="1" lang="en-US" altLang="ja-JP" smtClean="0"/>
              <a:t>wfirst </a:t>
            </a:r>
            <a:r>
              <a:rPr kumimoji="1" lang="ja-JP" altLang="en-US" smtClean="0"/>
              <a:t>連絡会 （内部資料）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248034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DB6E6-C0CA-4687-891A-14BF2E542724}" type="datetime1">
              <a:rPr kumimoji="1" lang="ja-JP" altLang="en-US" smtClean="0"/>
              <a:pPr/>
              <a:t>2014/1/23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wfirst </a:t>
            </a:r>
            <a:r>
              <a:rPr kumimoji="1" lang="ja-JP" altLang="en-US" smtClean="0"/>
              <a:t>連絡会 （内部資料）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kumimoji="1" lang="ja-JP" alt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2838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8" name="正方形/長方形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9" name="正方形/長方形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0" name="正方形/長方形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1" name="正方形/長方形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2" name="正方形/長方形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13" name="直線コネクタ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kumimoji="1" lang="ja-JP" alt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5EFF3-56C2-46CB-BED8-37C700534D1A}" type="datetime1">
              <a:rPr kumimoji="1" lang="ja-JP" altLang="en-US" smtClean="0"/>
              <a:pPr/>
              <a:t>2014/1/23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wfirst </a:t>
            </a:r>
            <a:r>
              <a:rPr kumimoji="1" lang="ja-JP" altLang="en-US" smtClean="0"/>
              <a:t>連絡会 （内部資料）</a:t>
            </a:r>
            <a:endParaRPr kumimoji="1" lang="ja-JP" altLang="en-US"/>
          </a:p>
        </p:txBody>
      </p:sp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31716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725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22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28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2014/1/22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5755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510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178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359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038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15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787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731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619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105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2014/1/22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9028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517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63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08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9672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3589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738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9280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137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360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2014/1/22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5227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693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654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7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7699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4499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33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7082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646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960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2014/1/22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0276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1801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8476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6167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076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747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7980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240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1283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778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2014/1/22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5480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6105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6079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9869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8706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7463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3460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white">
                    <a:alpha val="6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475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white">
                    <a:alpha val="6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8269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white">
                    <a:alpha val="6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192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2014/1/22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white">
                    <a:alpha val="6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088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white">
                    <a:alpha val="6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2569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white">
                    <a:alpha val="6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0032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white">
                    <a:alpha val="6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598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8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white">
                    <a:alpha val="6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6313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white">
                    <a:alpha val="6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7828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white">
                    <a:alpha val="6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657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white">
                    <a:alpha val="6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826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1BD99-2705-4592-B9BE-6C1C582C2B04}" type="datetime1">
              <a:rPr lang="ja-JP" altLang="en-US" smtClean="0">
                <a:solidFill>
                  <a:srgbClr val="000000"/>
                </a:solidFill>
              </a:rPr>
              <a:pPr/>
              <a:t>2014/1/22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D8002D-B5B0-4BAC-B1F6-782DDCCE6D9C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6731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48D2D-B082-4D7F-89BA-CF601244303A}" type="datetime1">
              <a:rPr lang="ja-JP" altLang="en-US" smtClean="0">
                <a:solidFill>
                  <a:srgbClr val="000000"/>
                </a:solidFill>
              </a:rPr>
              <a:pPr/>
              <a:t>2014/1/22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srgbClr val="D1282E"/>
                </a:solidFill>
              </a:rPr>
              <a:pPr/>
              <a:t>‹#›</a:t>
            </a:fld>
            <a:endParaRPr lang="ja-JP" alt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928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2014/1/22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0915F-F46C-4551-B7ED-02ABD9119E7A}" type="datetime1">
              <a:rPr lang="ja-JP" altLang="en-US" smtClean="0">
                <a:solidFill>
                  <a:srgbClr val="000000"/>
                </a:solidFill>
              </a:rPr>
              <a:pPr/>
              <a:t>2014/1/22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srgbClr val="D1282E"/>
                </a:solidFill>
              </a:rPr>
              <a:pPr/>
              <a:t>‹#›</a:t>
            </a:fld>
            <a:endParaRPr lang="ja-JP" altLang="en-US">
              <a:solidFill>
                <a:srgbClr val="D1282E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7607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27B9-5BD2-4C41-92FD-DE77F1C2ED9D}" type="datetime1">
              <a:rPr lang="ja-JP" altLang="en-US" smtClean="0">
                <a:solidFill>
                  <a:srgbClr val="000000"/>
                </a:solidFill>
              </a:rPr>
              <a:pPr/>
              <a:t>2014/1/22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srgbClr val="D1282E"/>
                </a:solidFill>
              </a:rPr>
              <a:pPr/>
              <a:t>‹#›</a:t>
            </a:fld>
            <a:endParaRPr lang="ja-JP" alt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2233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9CA57-F695-4A5A-B3DE-0D30892E46CB}" type="datetime1">
              <a:rPr lang="ja-JP" altLang="en-US" smtClean="0">
                <a:solidFill>
                  <a:srgbClr val="000000"/>
                </a:solidFill>
              </a:rPr>
              <a:pPr/>
              <a:t>2014/1/22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srgbClr val="D1282E"/>
                </a:solidFill>
              </a:rPr>
              <a:pPr/>
              <a:t>‹#›</a:t>
            </a:fld>
            <a:endParaRPr lang="ja-JP" alt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2973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46DD-1CB8-401C-8EA7-63B2161C9982}" type="datetime1">
              <a:rPr lang="ja-JP" altLang="en-US" smtClean="0">
                <a:solidFill>
                  <a:srgbClr val="000000"/>
                </a:solidFill>
              </a:rPr>
              <a:pPr/>
              <a:t>2014/1/22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srgbClr val="D1282E"/>
                </a:solidFill>
              </a:rPr>
              <a:pPr/>
              <a:t>‹#›</a:t>
            </a:fld>
            <a:endParaRPr lang="ja-JP" alt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6924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9E31D-1396-4B2C-8C95-ADBFBF42E6D4}" type="datetime1">
              <a:rPr lang="ja-JP" altLang="en-US" smtClean="0">
                <a:solidFill>
                  <a:srgbClr val="000000"/>
                </a:solidFill>
              </a:rPr>
              <a:pPr/>
              <a:t>2014/1/22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srgbClr val="D1282E"/>
                </a:solidFill>
              </a:rPr>
              <a:pPr/>
              <a:t>‹#›</a:t>
            </a:fld>
            <a:endParaRPr lang="ja-JP" alt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2349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910B-07A4-4BB3-847C-6D07A48B05AD}" type="datetime1">
              <a:rPr lang="ja-JP" altLang="en-US" smtClean="0">
                <a:solidFill>
                  <a:srgbClr val="000000"/>
                </a:solidFill>
              </a:rPr>
              <a:pPr/>
              <a:t>2014/1/22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srgbClr val="D1282E"/>
                </a:solidFill>
              </a:rPr>
              <a:pPr/>
              <a:t>‹#›</a:t>
            </a:fld>
            <a:endParaRPr lang="ja-JP" altLang="en-US">
              <a:solidFill>
                <a:srgbClr val="D1282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222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5BEB-855F-4F34-BB3C-9A37505B5AFA}" type="datetime1">
              <a:rPr lang="ja-JP" altLang="en-US" smtClean="0">
                <a:solidFill>
                  <a:srgbClr val="000000"/>
                </a:solidFill>
              </a:rPr>
              <a:pPr/>
              <a:t>2014/1/22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D8002D-B5B0-4BAC-B1F6-782DDCCE6D9C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1706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99078-0717-4383-A9EE-F69AC24D122A}" type="datetime1">
              <a:rPr lang="ja-JP" altLang="en-US" smtClean="0">
                <a:solidFill>
                  <a:srgbClr val="000000"/>
                </a:solidFill>
              </a:rPr>
              <a:pPr/>
              <a:t>2014/1/22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srgbClr val="D1282E"/>
                </a:solidFill>
              </a:rPr>
              <a:pPr/>
              <a:t>‹#›</a:t>
            </a:fld>
            <a:endParaRPr lang="ja-JP" alt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7039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19CC6-7097-4145-9815-EDB7DED28320}" type="datetime1">
              <a:rPr lang="ja-JP" altLang="en-US" smtClean="0">
                <a:solidFill>
                  <a:srgbClr val="000000"/>
                </a:solidFill>
              </a:rPr>
              <a:pPr/>
              <a:t>2014/1/22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srgbClr val="D1282E"/>
                </a:solidFill>
              </a:rPr>
              <a:pPr/>
              <a:t>‹#›</a:t>
            </a:fld>
            <a:endParaRPr lang="ja-JP" alt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7135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40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2014/1/22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1325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7651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940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8199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59459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4806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905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7414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415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112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90ED720-0104-4369-84BC-D37694168613}" type="datetimeFigureOut">
              <a:rPr kumimoji="1" lang="ja-JP" altLang="en-US" smtClean="0"/>
              <a:t>2014/1/22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kumimoji="1"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994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36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22" name="タイトル プレースホルダ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3" name="テキスト プレースホルダ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4" name="日付プレースホルダ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E90ED720-0104-4369-84BC-D37694168613}" type="datetimeFigureOut">
              <a:rPr kumimoji="1" lang="ja-JP" altLang="en-US" smtClean="0">
                <a:solidFill>
                  <a:srgbClr val="F4E7ED"/>
                </a:solidFill>
              </a:rPr>
              <a:pPr/>
              <a:t>2014/1/22</a:t>
            </a:fld>
            <a:endParaRPr kumimoji="1" lang="ja-JP" altLang="en-US">
              <a:solidFill>
                <a:srgbClr val="F4E7ED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kumimoji="1" lang="ja-JP" altLang="en-US">
              <a:solidFill>
                <a:srgbClr val="F4E7ED"/>
              </a:solidFill>
            </a:endParaRPr>
          </a:p>
        </p:txBody>
      </p:sp>
      <p:sp>
        <p:nvSpPr>
          <p:cNvPr id="23" name="スライド番号プレースホルダ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D2D8002D-B5B0-4BAC-B1F6-782DDCCE6D9C}" type="slidenum">
              <a:rPr kumimoji="1" lang="ja-JP" altLang="en-US" smtClean="0">
                <a:solidFill>
                  <a:srgbClr val="F4E7ED"/>
                </a:solidFill>
              </a:rPr>
              <a:pPr/>
              <a:t>‹#›</a:t>
            </a:fld>
            <a:endParaRPr kumimoji="1" lang="ja-JP" altLang="en-US">
              <a:solidFill>
                <a:srgbClr val="F4E7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48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1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90ED720-0104-4369-84BC-D37694168613}" type="datetimeFigureOut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D8002D-B5B0-4BAC-B1F6-782DDCCE6D9C}" type="slidenum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80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kumimoji="1"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90ED720-0104-4369-84BC-D37694168613}" type="datetimeFigureOut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D8002D-B5B0-4BAC-B1F6-782DDCCE6D9C}" type="slidenum">
              <a:rPr lang="ja-JP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80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kumimoji="1"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6" name="正方形/長方形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8" name="正方形/長方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9" name="正方形/長方形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9" name="正方形/長方形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4" name="日付プレースホルダー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3AC137A0-2F98-408A-81F5-DF683B33E3CD}" type="datetime1">
              <a:rPr kumimoji="1" lang="ja-JP" altLang="en-US" smtClean="0"/>
              <a:pPr/>
              <a:t>2014/1/23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r>
              <a:rPr kumimoji="1" lang="en-US" altLang="ja-JP" smtClean="0"/>
              <a:t>wfirst </a:t>
            </a:r>
            <a:r>
              <a:rPr kumimoji="1" lang="ja-JP" altLang="en-US" smtClean="0"/>
              <a:t>連絡会 （内部資料）</a:t>
            </a:r>
            <a:endParaRPr kumimoji="1" lang="ja-JP" altLang="en-US"/>
          </a:p>
        </p:txBody>
      </p:sp>
      <p:sp>
        <p:nvSpPr>
          <p:cNvPr id="8" name="正方形/長方形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10" name="直線コネクタ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3" name="スライド番号プレースホルダー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kumimoji="1" lang="ja-JP" alt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タイトル プレースホルダー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04652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hdr="0"/>
  <p:txStyles>
    <p:titleStyle>
      <a:lvl1pPr algn="ctr" rtl="0" eaLnBrk="1" latinLnBrk="0" hangingPunct="1">
        <a:spcBef>
          <a:spcPct val="0"/>
        </a:spcBef>
        <a:buNone/>
        <a:defRPr kumimoji="1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1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1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760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12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150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136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54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E90ED720-0104-4369-84BC-D37694168613}" type="datetimeFigureOut">
              <a:rPr lang="ja-JP" altLang="en-US" smtClean="0">
                <a:solidFill>
                  <a:prstClr val="white">
                    <a:alpha val="60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D2D8002D-B5B0-4BAC-B1F6-782DDCCE6D9C}" type="slidenum">
              <a:rPr lang="ja-JP" altLang="en-US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6393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kumimoji="1"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kumimoji="1"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kumimoji="1"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kumimoji="1"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kumimoji="1"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kumimoji="1"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kumimoji="1"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kumimoji="1"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kumimoji="1"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kumimoji="1"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9CE1CF9-EEA2-4662-A1FB-460588A0A4AE}" type="datetime1">
              <a:rPr lang="ja-JP" altLang="en-US" smtClean="0">
                <a:solidFill>
                  <a:srgbClr val="000000"/>
                </a:solidFill>
              </a:rPr>
              <a:pPr/>
              <a:t>2014/1/22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D2D8002D-B5B0-4BAC-B1F6-782DDCCE6D9C}" type="slidenum">
              <a:rPr lang="ja-JP" altLang="en-US" smtClean="0">
                <a:solidFill>
                  <a:srgbClr val="D1282E"/>
                </a:solidFill>
              </a:rPr>
              <a:pPr/>
              <a:t>‹#›</a:t>
            </a:fld>
            <a:endParaRPr lang="ja-JP" altLang="en-US">
              <a:solidFill>
                <a:srgbClr val="D1282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68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/>
  <p:txStyles>
    <p:titleStyle>
      <a:lvl1pPr algn="l" defTabSz="914400" rtl="0" eaLnBrk="1" latinLnBrk="0" hangingPunct="1">
        <a:spcBef>
          <a:spcPct val="0"/>
        </a:spcBef>
        <a:buNone/>
        <a:defRPr kumimoji="1"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kumimoji="1"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18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D:\仙台研究\WISH\イラスト\wish_m31_2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332263"/>
            <a:ext cx="8745935" cy="633709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827584" y="692696"/>
            <a:ext cx="7064755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0" b="1" dirty="0">
                <a:solidFill>
                  <a:schemeClr val="bg1"/>
                </a:solidFill>
              </a:rPr>
              <a:t>初代</a:t>
            </a:r>
            <a:r>
              <a:rPr lang="ja-JP" altLang="en-US" sz="8000" b="1" dirty="0" smtClean="0">
                <a:solidFill>
                  <a:schemeClr val="bg1"/>
                </a:solidFill>
              </a:rPr>
              <a:t>銀河観測</a:t>
            </a:r>
            <a:r>
              <a:rPr lang="ja-JP" altLang="en-US" sz="5400" b="1" dirty="0" smtClean="0">
                <a:solidFill>
                  <a:schemeClr val="bg1"/>
                </a:solidFill>
              </a:rPr>
              <a:t>と</a:t>
            </a:r>
            <a:endParaRPr lang="en-US" altLang="ja-JP" sz="5400" b="1" dirty="0" smtClean="0">
              <a:solidFill>
                <a:schemeClr val="bg1"/>
              </a:solidFill>
            </a:endParaRPr>
          </a:p>
          <a:p>
            <a:r>
              <a:rPr lang="en-US" altLang="ja-JP" sz="5400" b="1" dirty="0" smtClean="0">
                <a:solidFill>
                  <a:schemeClr val="bg1"/>
                </a:solidFill>
              </a:rPr>
              <a:t>WISH </a:t>
            </a:r>
            <a:r>
              <a:rPr lang="ja-JP" altLang="en-US" sz="5400" b="1" dirty="0" smtClean="0">
                <a:solidFill>
                  <a:schemeClr val="bg1"/>
                </a:solidFill>
              </a:rPr>
              <a:t>宇宙望遠鏡計画</a:t>
            </a:r>
            <a:endParaRPr kumimoji="1" lang="ja-JP" alt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20072" y="4581128"/>
            <a:ext cx="32624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 smtClean="0">
                <a:solidFill>
                  <a:schemeClr val="bg1"/>
                </a:solidFill>
              </a:rPr>
              <a:t>   山田亨</a:t>
            </a:r>
            <a:endParaRPr kumimoji="1" lang="en-US" altLang="ja-JP" sz="4000" b="1" dirty="0" smtClean="0">
              <a:solidFill>
                <a:schemeClr val="bg1"/>
              </a:solidFill>
            </a:endParaRPr>
          </a:p>
          <a:p>
            <a:r>
              <a:rPr kumimoji="1" lang="ja-JP" altLang="en-US" sz="4000" b="1" dirty="0" smtClean="0">
                <a:solidFill>
                  <a:schemeClr val="bg1"/>
                </a:solidFill>
              </a:rPr>
              <a:t>（東北大学）</a:t>
            </a:r>
            <a:endParaRPr kumimoji="1" lang="ja-JP" alt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9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仙台研究\プレゼン２\DENET黒川温泉\robertson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36712"/>
            <a:ext cx="6303464" cy="591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545834" y="188640"/>
            <a:ext cx="7226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prstClr val="black"/>
                </a:solidFill>
              </a:rPr>
              <a:t>A schematic picture  Robertson et al. 2010</a:t>
            </a:r>
            <a:endParaRPr lang="ja-JP" altLang="en-US" sz="3200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03690" y="1842375"/>
            <a:ext cx="10951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</a:rPr>
              <a:t>SFR</a:t>
            </a:r>
          </a:p>
          <a:p>
            <a:r>
              <a:rPr lang="en-US" altLang="ja-JP" sz="2400" dirty="0" smtClean="0">
                <a:solidFill>
                  <a:prstClr val="black"/>
                </a:solidFill>
              </a:rPr>
              <a:t>density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125" y="3949605"/>
            <a:ext cx="1676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</a:rPr>
              <a:t>Stellar mass</a:t>
            </a:r>
          </a:p>
          <a:p>
            <a:r>
              <a:rPr lang="en-US" altLang="ja-JP" sz="2400" dirty="0" smtClean="0">
                <a:solidFill>
                  <a:prstClr val="black"/>
                </a:solidFill>
              </a:rPr>
              <a:t>density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668344" y="1884403"/>
            <a:ext cx="1103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Ionization</a:t>
            </a:r>
          </a:p>
          <a:p>
            <a:r>
              <a:rPr lang="en-US" altLang="ja-JP" dirty="0" smtClean="0">
                <a:solidFill>
                  <a:prstClr val="black"/>
                </a:solidFill>
              </a:rPr>
              <a:t>degree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638372" y="4651145"/>
            <a:ext cx="14262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Electron</a:t>
            </a:r>
          </a:p>
          <a:p>
            <a:r>
              <a:rPr lang="en-US" altLang="ja-JP" dirty="0" smtClean="0">
                <a:solidFill>
                  <a:prstClr val="black"/>
                </a:solidFill>
              </a:rPr>
              <a:t>scattering</a:t>
            </a:r>
          </a:p>
          <a:p>
            <a:r>
              <a:rPr lang="en-US" altLang="ja-JP" dirty="0">
                <a:solidFill>
                  <a:prstClr val="black"/>
                </a:solidFill>
              </a:rPr>
              <a:t>o</a:t>
            </a:r>
            <a:r>
              <a:rPr lang="en-US" altLang="ja-JP" dirty="0" smtClean="0">
                <a:solidFill>
                  <a:prstClr val="black"/>
                </a:solidFill>
              </a:rPr>
              <a:t>ptical depth</a:t>
            </a:r>
            <a:endParaRPr lang="ja-JP" altLang="en-US" dirty="0">
              <a:solidFill>
                <a:prstClr val="black"/>
              </a:solidFill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3503310" y="980728"/>
            <a:ext cx="4135062" cy="5174697"/>
            <a:chOff x="3503310" y="980728"/>
            <a:chExt cx="4135062" cy="5174697"/>
          </a:xfrm>
        </p:grpSpPr>
        <p:sp>
          <p:nvSpPr>
            <p:cNvPr id="6" name="正方形/長方形 5"/>
            <p:cNvSpPr/>
            <p:nvPr/>
          </p:nvSpPr>
          <p:spPr>
            <a:xfrm>
              <a:off x="3503310" y="980728"/>
              <a:ext cx="1080120" cy="2304256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6558252" y="980728"/>
              <a:ext cx="1080120" cy="2304256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3514740" y="3851169"/>
              <a:ext cx="1080120" cy="2304256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5940152" y="3851169"/>
              <a:ext cx="936104" cy="2304256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037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仙台研究\プレゼン２\WISH Canada\zhan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898241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5292080" y="6237312"/>
            <a:ext cx="2177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</a:rPr>
              <a:t>Zahn et al. 2012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 rot="16200000">
            <a:off x="-1285082" y="2606625"/>
            <a:ext cx="3833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prstClr val="black"/>
                </a:solidFill>
              </a:rPr>
              <a:t>Mean neutral fraction</a:t>
            </a:r>
            <a:endParaRPr lang="ja-JP" altLang="en-US" sz="3200" dirty="0">
              <a:solidFill>
                <a:prstClr val="black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283968" y="404664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68%          95%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3568" y="5877272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宇宙再電離期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2049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D:\仙台研究\プレゼン２\仙台AGN\b4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8327" y="2564904"/>
            <a:ext cx="4530177" cy="567904"/>
          </a:xfrm>
          <a:prstGeom prst="rect">
            <a:avLst/>
          </a:prstGeom>
          <a:noFill/>
        </p:spPr>
      </p:pic>
      <p:cxnSp>
        <p:nvCxnSpPr>
          <p:cNvPr id="3" name="直線コネクタ 2"/>
          <p:cNvCxnSpPr/>
          <p:nvPr/>
        </p:nvCxnSpPr>
        <p:spPr>
          <a:xfrm>
            <a:off x="0" y="1124744"/>
            <a:ext cx="9144000" cy="0"/>
          </a:xfrm>
          <a:prstGeom prst="lin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395536" y="188640"/>
            <a:ext cx="81583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dirty="0" smtClean="0">
                <a:solidFill>
                  <a:prstClr val="black"/>
                </a:solidFill>
              </a:rPr>
              <a:t>UV-selected </a:t>
            </a:r>
            <a:r>
              <a:rPr lang="ja-JP" altLang="en-US" sz="4400" dirty="0" smtClean="0">
                <a:solidFill>
                  <a:prstClr val="black"/>
                </a:solidFill>
              </a:rPr>
              <a:t>銀河は再電離源か？</a:t>
            </a:r>
            <a:endParaRPr lang="ja-JP" altLang="en-US" sz="4400" dirty="0">
              <a:solidFill>
                <a:prstClr val="black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7504" y="1196752"/>
            <a:ext cx="3590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0000FF"/>
                </a:solidFill>
              </a:rPr>
              <a:t>HII fraction of the universe</a:t>
            </a:r>
            <a:endParaRPr lang="ja-JP" altLang="en-US" sz="2400" b="1" dirty="0">
              <a:solidFill>
                <a:srgbClr val="0000FF"/>
              </a:solidFill>
            </a:endParaRPr>
          </a:p>
        </p:txBody>
      </p:sp>
      <p:pic>
        <p:nvPicPr>
          <p:cNvPr id="15363" name="Picture 3" descr="D:\仙台研究\プレゼン２\仙台AGN\b39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4368" y="1628800"/>
            <a:ext cx="5349632" cy="847924"/>
          </a:xfrm>
          <a:prstGeom prst="rect">
            <a:avLst/>
          </a:prstGeom>
          <a:noFill/>
        </p:spPr>
      </p:pic>
      <p:pic>
        <p:nvPicPr>
          <p:cNvPr id="15362" name="Picture 2" descr="D:\仙台研究\プレゼン２\仙台AGN\b38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04864"/>
            <a:ext cx="4938569" cy="4534117"/>
          </a:xfrm>
          <a:prstGeom prst="rect">
            <a:avLst/>
          </a:prstGeom>
          <a:noFill/>
        </p:spPr>
      </p:pic>
      <p:sp>
        <p:nvSpPr>
          <p:cNvPr id="9" name="テキスト ボックス 8"/>
          <p:cNvSpPr txBox="1"/>
          <p:nvPr/>
        </p:nvSpPr>
        <p:spPr>
          <a:xfrm>
            <a:off x="827584" y="1700808"/>
            <a:ext cx="2135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solidFill>
                  <a:prstClr val="black"/>
                </a:solidFill>
              </a:rPr>
              <a:t>Bouwens</a:t>
            </a:r>
            <a:r>
              <a:rPr lang="en-US" altLang="ja-JP" dirty="0" smtClean="0">
                <a:solidFill>
                  <a:prstClr val="black"/>
                </a:solidFill>
              </a:rPr>
              <a:t> et al. 2010 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925629" y="3456259"/>
            <a:ext cx="4254883" cy="203132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●</a:t>
            </a:r>
            <a:r>
              <a:rPr lang="en-US" altLang="ja-JP" dirty="0" smtClean="0">
                <a:solidFill>
                  <a:prstClr val="black"/>
                </a:solidFill>
              </a:rPr>
              <a:t>Observed LBG may ionize and maintain</a:t>
            </a:r>
          </a:p>
          <a:p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ja-JP" altLang="en-US" dirty="0" smtClean="0">
                <a:solidFill>
                  <a:prstClr val="black"/>
                </a:solidFill>
              </a:rPr>
              <a:t>●</a:t>
            </a:r>
            <a:r>
              <a:rPr lang="en-US" altLang="ja-JP" dirty="0" smtClean="0">
                <a:solidFill>
                  <a:prstClr val="black"/>
                </a:solidFill>
              </a:rPr>
              <a:t>Epoch of </a:t>
            </a:r>
            <a:r>
              <a:rPr lang="en-US" altLang="ja-JP" dirty="0" err="1" smtClean="0">
                <a:solidFill>
                  <a:prstClr val="black"/>
                </a:solidFill>
              </a:rPr>
              <a:t>reionization</a:t>
            </a:r>
            <a:r>
              <a:rPr lang="en-US" altLang="ja-JP" dirty="0" smtClean="0">
                <a:solidFill>
                  <a:prstClr val="black"/>
                </a:solidFill>
              </a:rPr>
              <a:t> still consistent with</a:t>
            </a:r>
          </a:p>
          <a:p>
            <a:r>
              <a:rPr lang="en-US" altLang="ja-JP" dirty="0">
                <a:solidFill>
                  <a:prstClr val="black"/>
                </a:solidFill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</a:rPr>
              <a:t> the results from </a:t>
            </a:r>
            <a:r>
              <a:rPr lang="ja-JP" altLang="en-US" dirty="0" smtClean="0">
                <a:solidFill>
                  <a:prstClr val="black"/>
                </a:solidFill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</a:rPr>
              <a:t>WMAP 7</a:t>
            </a:r>
            <a:r>
              <a:rPr lang="en-US" altLang="ja-JP" baseline="30000" dirty="0" smtClean="0">
                <a:solidFill>
                  <a:prstClr val="black"/>
                </a:solidFill>
              </a:rPr>
              <a:t>th</a:t>
            </a:r>
            <a:r>
              <a:rPr lang="en-US" altLang="ja-JP" dirty="0" smtClean="0">
                <a:solidFill>
                  <a:prstClr val="black"/>
                </a:solidFill>
              </a:rPr>
              <a:t> Year </a:t>
            </a:r>
          </a:p>
          <a:p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ja-JP" altLang="en-US" dirty="0" smtClean="0">
                <a:solidFill>
                  <a:prstClr val="black"/>
                </a:solidFill>
              </a:rPr>
              <a:t>●</a:t>
            </a:r>
            <a:r>
              <a:rPr lang="en-US" altLang="ja-JP" dirty="0" smtClean="0">
                <a:solidFill>
                  <a:prstClr val="black"/>
                </a:solidFill>
              </a:rPr>
              <a:t>Very large Escape Fraction (60%)</a:t>
            </a:r>
          </a:p>
          <a:p>
            <a:r>
              <a:rPr lang="en-US" altLang="ja-JP" dirty="0">
                <a:solidFill>
                  <a:prstClr val="black"/>
                </a:solidFill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</a:rPr>
              <a:t>    Needed</a:t>
            </a:r>
          </a:p>
        </p:txBody>
      </p:sp>
      <p:pic>
        <p:nvPicPr>
          <p:cNvPr id="1026" name="Picture 2" descr="D:\仙台研究\プレゼン２\仙台AGN\b51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42" y="6000768"/>
            <a:ext cx="3643306" cy="724598"/>
          </a:xfrm>
          <a:prstGeom prst="rect">
            <a:avLst/>
          </a:prstGeom>
          <a:noFill/>
        </p:spPr>
      </p:pic>
      <p:sp>
        <p:nvSpPr>
          <p:cNvPr id="12" name="テキスト ボックス 11"/>
          <p:cNvSpPr txBox="1"/>
          <p:nvPr/>
        </p:nvSpPr>
        <p:spPr>
          <a:xfrm>
            <a:off x="3357214" y="2502830"/>
            <a:ext cx="13618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</a:rPr>
              <a:t>LBG(z&lt;8)</a:t>
            </a:r>
          </a:p>
          <a:p>
            <a:r>
              <a:rPr lang="en-US" altLang="ja-JP" sz="1400" dirty="0" smtClean="0">
                <a:solidFill>
                  <a:srgbClr val="FF0000"/>
                </a:solidFill>
              </a:rPr>
              <a:t>extrapolation</a:t>
            </a:r>
          </a:p>
          <a:p>
            <a:r>
              <a:rPr lang="en-US" altLang="ja-JP" sz="1400" dirty="0" smtClean="0">
                <a:solidFill>
                  <a:srgbClr val="FF0000"/>
                </a:solidFill>
              </a:rPr>
              <a:t>No other source</a:t>
            </a:r>
          </a:p>
          <a:p>
            <a:r>
              <a:rPr lang="en-US" altLang="ja-JP" sz="1400" dirty="0" err="1" smtClean="0">
                <a:solidFill>
                  <a:srgbClr val="FF0000"/>
                </a:solidFill>
              </a:rPr>
              <a:t>Salpeter</a:t>
            </a:r>
            <a:r>
              <a:rPr lang="en-US" altLang="ja-JP" sz="1400" dirty="0" smtClean="0">
                <a:solidFill>
                  <a:srgbClr val="FF0000"/>
                </a:solidFill>
              </a:rPr>
              <a:t> IMF</a:t>
            </a:r>
            <a:endParaRPr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571868" y="3714752"/>
            <a:ext cx="12389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T~2x10</a:t>
            </a:r>
            <a:r>
              <a:rPr lang="en-US" altLang="ja-JP" baseline="30000" dirty="0" smtClean="0">
                <a:solidFill>
                  <a:prstClr val="black"/>
                </a:solidFill>
              </a:rPr>
              <a:t>4</a:t>
            </a:r>
            <a:r>
              <a:rPr lang="en-US" altLang="ja-JP" dirty="0" smtClean="0">
                <a:solidFill>
                  <a:prstClr val="black"/>
                </a:solidFill>
              </a:rPr>
              <a:t>K</a:t>
            </a:r>
          </a:p>
          <a:p>
            <a:pPr>
              <a:buFont typeface="Symbol"/>
              <a:buChar char="Þ"/>
            </a:pPr>
            <a:r>
              <a:rPr lang="en-US" altLang="ja-JP" dirty="0" smtClean="0">
                <a:solidFill>
                  <a:prstClr val="black"/>
                </a:solidFill>
              </a:rPr>
              <a:t>Long </a:t>
            </a:r>
            <a:r>
              <a:rPr lang="en-US" altLang="ja-JP" dirty="0" err="1" smtClean="0">
                <a:solidFill>
                  <a:prstClr val="black"/>
                </a:solidFill>
              </a:rPr>
              <a:t>t</a:t>
            </a:r>
            <a:r>
              <a:rPr lang="en-US" altLang="ja-JP" baseline="-25000" dirty="0" err="1" smtClean="0">
                <a:solidFill>
                  <a:prstClr val="black"/>
                </a:solidFill>
              </a:rPr>
              <a:t>rec</a:t>
            </a:r>
            <a:r>
              <a:rPr lang="en-US" altLang="ja-JP" dirty="0" smtClean="0">
                <a:solidFill>
                  <a:prstClr val="black"/>
                </a:solidFill>
              </a:rPr>
              <a:t> </a:t>
            </a:r>
          </a:p>
          <a:p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en-US" altLang="ja-JP" dirty="0" smtClean="0">
                <a:solidFill>
                  <a:prstClr val="black"/>
                </a:solidFill>
              </a:rPr>
              <a:t>1/50Zsun</a:t>
            </a:r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en-US" altLang="ja-JP" dirty="0" smtClean="0">
                <a:solidFill>
                  <a:prstClr val="black"/>
                </a:solidFill>
              </a:rPr>
              <a:t>Hard SED </a:t>
            </a:r>
          </a:p>
        </p:txBody>
      </p:sp>
    </p:spTree>
    <p:extLst>
      <p:ext uri="{BB962C8B-B14F-4D97-AF65-F5344CB8AC3E}">
        <p14:creationId xmlns:p14="http://schemas.microsoft.com/office/powerpoint/2010/main" val="320176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仙台研究\プレゼン２\IPMUminiWS\reicevic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9437"/>
            <a:ext cx="5715000" cy="55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5986" y="6165469"/>
            <a:ext cx="5092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 smtClean="0"/>
              <a:t>Raicevic</a:t>
            </a:r>
            <a:r>
              <a:rPr kumimoji="1" lang="en-US" altLang="ja-JP" sz="2800" dirty="0" smtClean="0"/>
              <a:t> et al. 2009 Semi-analytic </a:t>
            </a:r>
            <a:endParaRPr kumimoji="1" lang="ja-JP" altLang="en-US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405164" y="5642249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銀河</a:t>
            </a:r>
            <a:r>
              <a:rPr lang="ja-JP" altLang="en-US" sz="2800" dirty="0" smtClean="0"/>
              <a:t>の紫外線光度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93254" y="2589641"/>
            <a:ext cx="615553" cy="152862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800" dirty="0" smtClean="0"/>
              <a:t>光度関数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45604" y="408124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/>
              <a:t>電離への寄与</a:t>
            </a:r>
            <a:endParaRPr kumimoji="1" lang="ja-JP" altLang="en-US" sz="2000" dirty="0"/>
          </a:p>
        </p:txBody>
      </p:sp>
      <p:sp>
        <p:nvSpPr>
          <p:cNvPr id="8" name="正方形/長方形 7"/>
          <p:cNvSpPr/>
          <p:nvPr/>
        </p:nvSpPr>
        <p:spPr>
          <a:xfrm>
            <a:off x="5087387" y="6427079"/>
            <a:ext cx="3895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Century"/>
                <a:ea typeface="ＭＳ 明朝"/>
                <a:cs typeface="Times New Roman"/>
              </a:rPr>
              <a:t>z=8    </a:t>
            </a:r>
            <a:r>
              <a:rPr lang="en-US" altLang="ja-JP" dirty="0" smtClean="0">
                <a:solidFill>
                  <a:srgbClr val="FF0000"/>
                </a:solidFill>
                <a:latin typeface="Century"/>
                <a:ea typeface="ＭＳ 明朝"/>
                <a:cs typeface="Times New Roman"/>
              </a:rPr>
              <a:t>M=-</a:t>
            </a:r>
            <a:r>
              <a:rPr lang="en-US" altLang="ja-JP" dirty="0">
                <a:solidFill>
                  <a:srgbClr val="FF0000"/>
                </a:solidFill>
                <a:latin typeface="Century"/>
                <a:ea typeface="ＭＳ 明朝"/>
                <a:cs typeface="Times New Roman"/>
              </a:rPr>
              <a:t>19.4 </a:t>
            </a:r>
            <a:r>
              <a:rPr lang="en-US" altLang="ja-JP" dirty="0" err="1" smtClean="0">
                <a:solidFill>
                  <a:srgbClr val="FF0000"/>
                </a:solidFill>
                <a:latin typeface="Century"/>
                <a:ea typeface="ＭＳ 明朝"/>
                <a:cs typeface="Times New Roman"/>
              </a:rPr>
              <a:t>obs</a:t>
            </a:r>
            <a:r>
              <a:rPr lang="en-US" altLang="ja-JP" dirty="0" smtClean="0">
                <a:solidFill>
                  <a:srgbClr val="FF0000"/>
                </a:solidFill>
                <a:latin typeface="Century"/>
                <a:ea typeface="ＭＳ 明朝"/>
                <a:cs typeface="Times New Roman"/>
              </a:rPr>
              <a:t>  </a:t>
            </a:r>
            <a:r>
              <a:rPr lang="en-US" altLang="ja-JP" dirty="0">
                <a:solidFill>
                  <a:srgbClr val="FF0000"/>
                </a:solidFill>
                <a:latin typeface="Century"/>
                <a:ea typeface="ＭＳ 明朝"/>
                <a:cs typeface="Times New Roman"/>
              </a:rPr>
              <a:t>27.9 mag (AB)  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059832" y="3861048"/>
            <a:ext cx="1064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rgbClr val="FF0000"/>
                </a:solidFill>
              </a:rPr>
              <a:t>z</a:t>
            </a:r>
            <a:r>
              <a:rPr kumimoji="1" lang="en-US" altLang="ja-JP" sz="3600" dirty="0" smtClean="0">
                <a:solidFill>
                  <a:srgbClr val="FF0000"/>
                </a:solidFill>
              </a:rPr>
              <a:t>=10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82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仙台研究\プレゼン２\CfA2012\bouwens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462"/>
            <a:ext cx="6749256" cy="442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906983" y="47526"/>
            <a:ext cx="65748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prstClr val="black"/>
                </a:solidFill>
              </a:rPr>
              <a:t>Source of ionization</a:t>
            </a:r>
          </a:p>
          <a:p>
            <a:r>
              <a:rPr lang="en-US" altLang="ja-JP" sz="3200" dirty="0" smtClean="0">
                <a:solidFill>
                  <a:prstClr val="black"/>
                </a:solidFill>
              </a:rPr>
              <a:t>UV-luminous (Lyman </a:t>
            </a:r>
            <a:r>
              <a:rPr lang="en-US" altLang="ja-JP" sz="3200" dirty="0" smtClean="0">
                <a:solidFill>
                  <a:prstClr val="black"/>
                </a:solidFill>
              </a:rPr>
              <a:t>Break) Galaxies ?</a:t>
            </a:r>
            <a:endParaRPr lang="ja-JP" altLang="en-US" sz="3200" dirty="0">
              <a:solidFill>
                <a:prstClr val="black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660232" y="6021288"/>
            <a:ext cx="2161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err="1" smtClean="0">
                <a:solidFill>
                  <a:prstClr val="black"/>
                </a:solidFill>
              </a:rPr>
              <a:t>Bouwens</a:t>
            </a:r>
            <a:r>
              <a:rPr lang="en-US" altLang="ja-JP" sz="2400" dirty="0" smtClean="0">
                <a:solidFill>
                  <a:prstClr val="black"/>
                </a:solidFill>
              </a:rPr>
              <a:t>, et al. 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pic>
        <p:nvPicPr>
          <p:cNvPr id="6" name="Picture 2" descr="D:\仙台研究\プレゼン２\仙台AGN\b51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6983" y="2539008"/>
            <a:ext cx="7522779" cy="1496166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1811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475656" y="5085184"/>
            <a:ext cx="63484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  <a:latin typeface="Century"/>
                <a:ea typeface="ＭＳ 明朝"/>
                <a:cs typeface="Times New Roman"/>
              </a:rPr>
              <a:t>Empirical Luminosity Evolution (</a:t>
            </a:r>
            <a:r>
              <a:rPr lang="en-US" altLang="ja-JP" sz="2000" dirty="0" err="1" smtClean="0">
                <a:solidFill>
                  <a:prstClr val="black"/>
                </a:solidFill>
                <a:latin typeface="Century"/>
                <a:ea typeface="ＭＳ 明朝"/>
                <a:cs typeface="Times New Roman"/>
              </a:rPr>
              <a:t>Oesch</a:t>
            </a:r>
            <a:r>
              <a:rPr lang="en-US" altLang="ja-JP" sz="2000" dirty="0" smtClean="0">
                <a:solidFill>
                  <a:prstClr val="black"/>
                </a:solidFill>
                <a:latin typeface="Century"/>
                <a:ea typeface="ＭＳ 明朝"/>
                <a:cs typeface="Times New Roman"/>
              </a:rPr>
              <a:t> et al.)</a:t>
            </a:r>
          </a:p>
          <a:p>
            <a:r>
              <a:rPr lang="en-US" altLang="ja-JP" sz="2000" dirty="0" smtClean="0">
                <a:solidFill>
                  <a:prstClr val="black"/>
                </a:solidFill>
                <a:latin typeface="Century"/>
                <a:ea typeface="ＭＳ 明朝"/>
                <a:cs typeface="Times New Roman"/>
              </a:rPr>
              <a:t>M</a:t>
            </a:r>
            <a:r>
              <a:rPr lang="en-US" altLang="ja-JP" sz="2000" dirty="0">
                <a:solidFill>
                  <a:prstClr val="black"/>
                </a:solidFill>
                <a:latin typeface="Century"/>
                <a:ea typeface="ＭＳ 明朝"/>
                <a:cs typeface="Times New Roman"/>
              </a:rPr>
              <a:t>*=-</a:t>
            </a:r>
            <a:r>
              <a:rPr lang="en-US" altLang="ja-JP" sz="2000" dirty="0" smtClean="0">
                <a:solidFill>
                  <a:prstClr val="black"/>
                </a:solidFill>
                <a:latin typeface="Century"/>
                <a:ea typeface="ＭＳ 明朝"/>
                <a:cs typeface="Times New Roman"/>
              </a:rPr>
              <a:t>21.117+0.408(z-3.8), Φ*=1.1x10</a:t>
            </a:r>
            <a:r>
              <a:rPr lang="en-US" altLang="ja-JP" sz="2000" baseline="30000" dirty="0" smtClean="0">
                <a:solidFill>
                  <a:prstClr val="black"/>
                </a:solidFill>
                <a:latin typeface="Century"/>
                <a:ea typeface="ＭＳ 明朝"/>
                <a:cs typeface="Times New Roman"/>
              </a:rPr>
              <a:t>-3</a:t>
            </a:r>
            <a:r>
              <a:rPr lang="en-US" altLang="ja-JP" sz="2000" dirty="0" smtClean="0">
                <a:solidFill>
                  <a:prstClr val="black"/>
                </a:solidFill>
                <a:latin typeface="Century"/>
                <a:ea typeface="ＭＳ 明朝"/>
                <a:cs typeface="Times New Roman"/>
              </a:rPr>
              <a:t> </a:t>
            </a:r>
            <a:r>
              <a:rPr lang="en-US" altLang="ja-JP" sz="2000" dirty="0">
                <a:solidFill>
                  <a:prstClr val="black"/>
                </a:solidFill>
                <a:latin typeface="Century"/>
                <a:ea typeface="ＭＳ 明朝"/>
                <a:cs typeface="Times New Roman"/>
              </a:rPr>
              <a:t>Mpc</a:t>
            </a:r>
            <a:r>
              <a:rPr lang="en-US" altLang="ja-JP" sz="2000" baseline="30000" dirty="0">
                <a:solidFill>
                  <a:prstClr val="black"/>
                </a:solidFill>
                <a:latin typeface="Century"/>
                <a:ea typeface="ＭＳ 明朝"/>
                <a:cs typeface="Times New Roman"/>
              </a:rPr>
              <a:t>-3</a:t>
            </a:r>
            <a:r>
              <a:rPr lang="en-US" altLang="ja-JP" sz="2000" dirty="0">
                <a:solidFill>
                  <a:prstClr val="black"/>
                </a:solidFill>
                <a:latin typeface="Century"/>
                <a:ea typeface="ＭＳ 明朝"/>
                <a:cs typeface="Times New Roman"/>
              </a:rPr>
              <a:t> </a:t>
            </a:r>
            <a:r>
              <a:rPr lang="en-US" altLang="ja-JP" sz="2000" dirty="0" smtClean="0">
                <a:solidFill>
                  <a:prstClr val="black"/>
                </a:solidFill>
                <a:latin typeface="Century"/>
                <a:ea typeface="ＭＳ 明朝"/>
                <a:cs typeface="Times New Roman"/>
              </a:rPr>
              <a:t>α=-1.74</a:t>
            </a:r>
          </a:p>
          <a:p>
            <a:r>
              <a:rPr lang="en-US" altLang="ja-JP" sz="2000" dirty="0">
                <a:solidFill>
                  <a:prstClr val="black"/>
                </a:solidFill>
                <a:latin typeface="Century"/>
                <a:ea typeface="ＭＳ 明朝"/>
                <a:cs typeface="Times New Roman"/>
              </a:rPr>
              <a:t> </a:t>
            </a:r>
            <a:r>
              <a:rPr lang="en-US" altLang="ja-JP" sz="2000" dirty="0" smtClean="0">
                <a:solidFill>
                  <a:prstClr val="black"/>
                </a:solidFill>
                <a:latin typeface="Century"/>
                <a:ea typeface="ＭＳ 明朝"/>
                <a:cs typeface="Times New Roman"/>
              </a:rPr>
              <a:t>              </a:t>
            </a:r>
            <a:r>
              <a:rPr lang="en-US" altLang="ja-JP" sz="2000" dirty="0" smtClean="0">
                <a:solidFill>
                  <a:srgbClr val="FF0000"/>
                </a:solidFill>
                <a:latin typeface="Century"/>
                <a:ea typeface="ＭＳ 明朝"/>
                <a:cs typeface="Times New Roman"/>
              </a:rPr>
              <a:t>z=8    M*=-19.4 … </a:t>
            </a:r>
            <a:r>
              <a:rPr lang="en-US" altLang="ja-JP" sz="2000" dirty="0" err="1" smtClean="0">
                <a:solidFill>
                  <a:srgbClr val="FF0000"/>
                </a:solidFill>
                <a:latin typeface="Century"/>
                <a:ea typeface="ＭＳ 明朝"/>
                <a:cs typeface="Times New Roman"/>
              </a:rPr>
              <a:t>obs</a:t>
            </a:r>
            <a:r>
              <a:rPr lang="en-US" altLang="ja-JP" sz="2000" dirty="0" smtClean="0">
                <a:solidFill>
                  <a:srgbClr val="FF0000"/>
                </a:solidFill>
                <a:latin typeface="Century"/>
                <a:ea typeface="ＭＳ 明朝"/>
                <a:cs typeface="Times New Roman"/>
              </a:rPr>
              <a:t>  27.9 mag (AB)  </a:t>
            </a:r>
          </a:p>
          <a:p>
            <a:r>
              <a:rPr lang="ja-JP" altLang="en-US" sz="2000" dirty="0">
                <a:solidFill>
                  <a:prstClr val="black"/>
                </a:solidFill>
                <a:latin typeface="Century"/>
                <a:ea typeface="ＭＳ 明朝"/>
                <a:cs typeface="Times New Roman"/>
              </a:rPr>
              <a:t>　</a:t>
            </a:r>
            <a:r>
              <a:rPr lang="ja-JP" altLang="en-US" sz="2000" dirty="0" smtClean="0">
                <a:solidFill>
                  <a:prstClr val="black"/>
                </a:solidFill>
                <a:latin typeface="Century"/>
                <a:ea typeface="ＭＳ 明朝"/>
                <a:cs typeface="Times New Roman"/>
              </a:rPr>
              <a:t>　　　 </a:t>
            </a:r>
            <a:r>
              <a:rPr lang="en-US" altLang="ja-JP" sz="2000" dirty="0" smtClean="0">
                <a:solidFill>
                  <a:prstClr val="black"/>
                </a:solidFill>
                <a:latin typeface="Century"/>
                <a:ea typeface="ＭＳ 明朝"/>
                <a:cs typeface="Times New Roman"/>
              </a:rPr>
              <a:t>z=9    M*=-19.0  … </a:t>
            </a:r>
            <a:r>
              <a:rPr lang="en-US" altLang="ja-JP" sz="2000" dirty="0" err="1" smtClean="0">
                <a:solidFill>
                  <a:prstClr val="black"/>
                </a:solidFill>
                <a:latin typeface="Century"/>
                <a:ea typeface="ＭＳ 明朝"/>
                <a:cs typeface="Times New Roman"/>
              </a:rPr>
              <a:t>obs</a:t>
            </a:r>
            <a:r>
              <a:rPr lang="en-US" altLang="ja-JP" sz="2000" dirty="0" smtClean="0">
                <a:solidFill>
                  <a:prstClr val="black"/>
                </a:solidFill>
                <a:latin typeface="Century"/>
                <a:ea typeface="ＭＳ 明朝"/>
                <a:cs typeface="Times New Roman"/>
              </a:rPr>
              <a:t>  28.4 mag (AB)  </a:t>
            </a:r>
          </a:p>
          <a:p>
            <a:r>
              <a:rPr lang="en-US" altLang="ja-JP" sz="2000" dirty="0">
                <a:solidFill>
                  <a:prstClr val="black"/>
                </a:solidFill>
                <a:latin typeface="Century"/>
                <a:ea typeface="ＭＳ 明朝"/>
                <a:cs typeface="Times New Roman"/>
              </a:rPr>
              <a:t> </a:t>
            </a:r>
            <a:r>
              <a:rPr lang="en-US" altLang="ja-JP" sz="2000" dirty="0" smtClean="0">
                <a:solidFill>
                  <a:prstClr val="black"/>
                </a:solidFill>
                <a:latin typeface="Century"/>
                <a:ea typeface="ＭＳ 明朝"/>
                <a:cs typeface="Times New Roman"/>
              </a:rPr>
              <a:t>              z=10  M*= -18.6 … </a:t>
            </a:r>
            <a:r>
              <a:rPr lang="en-US" altLang="ja-JP" sz="2000" dirty="0" err="1" smtClean="0">
                <a:solidFill>
                  <a:prstClr val="black"/>
                </a:solidFill>
                <a:latin typeface="Century"/>
                <a:ea typeface="ＭＳ 明朝"/>
                <a:cs typeface="Times New Roman"/>
              </a:rPr>
              <a:t>obs</a:t>
            </a:r>
            <a:r>
              <a:rPr lang="en-US" altLang="ja-JP" sz="2000" dirty="0" smtClean="0">
                <a:solidFill>
                  <a:prstClr val="black"/>
                </a:solidFill>
                <a:latin typeface="Century"/>
                <a:ea typeface="ＭＳ 明朝"/>
                <a:cs typeface="Times New Roman"/>
              </a:rPr>
              <a:t>  28.8 mag (AB)</a:t>
            </a:r>
          </a:p>
        </p:txBody>
      </p:sp>
      <p:pic>
        <p:nvPicPr>
          <p:cNvPr id="1026" name="Picture 2" descr="C:\仙台研究\プレゼン２\学術会議2013\ellis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9257"/>
            <a:ext cx="5112568" cy="462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6544636" y="4302388"/>
            <a:ext cx="2266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From Ellis et al. (2012)</a:t>
            </a:r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6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仙台研究\プレゼン２\WISH Canada\fin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27" y="1081581"/>
            <a:ext cx="714375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899592" y="0"/>
            <a:ext cx="63211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prstClr val="black"/>
                </a:solidFill>
              </a:rPr>
              <a:t>最も赤方偏移の大きな</a:t>
            </a:r>
            <a:r>
              <a:rPr lang="en-US" altLang="ja-JP" sz="3200" dirty="0" smtClean="0">
                <a:solidFill>
                  <a:prstClr val="black"/>
                </a:solidFill>
              </a:rPr>
              <a:t>Lyα</a:t>
            </a:r>
            <a:r>
              <a:rPr lang="ja-JP" altLang="en-US" sz="3200" dirty="0" smtClean="0">
                <a:solidFill>
                  <a:prstClr val="black"/>
                </a:solidFill>
              </a:rPr>
              <a:t>輝線検出</a:t>
            </a:r>
            <a:endParaRPr lang="en-US" altLang="ja-JP" sz="3200" dirty="0" smtClean="0">
              <a:solidFill>
                <a:prstClr val="black"/>
              </a:solidFill>
            </a:endParaRPr>
          </a:p>
          <a:p>
            <a:r>
              <a:rPr lang="en-US" altLang="ja-JP" sz="3200" dirty="0" smtClean="0">
                <a:solidFill>
                  <a:prstClr val="black"/>
                </a:solidFill>
              </a:rPr>
              <a:t>Keck </a:t>
            </a:r>
            <a:r>
              <a:rPr lang="en-US" altLang="ja-JP" sz="3200" dirty="0" smtClean="0">
                <a:solidFill>
                  <a:prstClr val="black"/>
                </a:solidFill>
              </a:rPr>
              <a:t>MOSFIRE 4-5hours  z=7.51 </a:t>
            </a:r>
            <a:endParaRPr lang="ja-JP" altLang="en-US" sz="3200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499992" y="6165304"/>
            <a:ext cx="3807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prstClr val="black"/>
                </a:solidFill>
              </a:rPr>
              <a:t>Finkelstein et al. 2013</a:t>
            </a:r>
            <a:endParaRPr lang="ja-JP" alt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9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仙台研究\プレゼン２\DENET黒川温泉\ono1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3196164" cy="324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仙台研究\プレゼン２\DENET黒川温泉\ono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203" y="1340768"/>
            <a:ext cx="5211688" cy="489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51520" y="33802"/>
            <a:ext cx="6627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prstClr val="black"/>
                </a:solidFill>
              </a:rPr>
              <a:t>Lyα</a:t>
            </a:r>
            <a:r>
              <a:rPr lang="ja-JP" altLang="en-US" sz="3600" dirty="0" smtClean="0">
                <a:solidFill>
                  <a:prstClr val="black"/>
                </a:solidFill>
              </a:rPr>
              <a:t>輝線強度の</a:t>
            </a:r>
            <a:r>
              <a:rPr lang="ja-JP" altLang="en-US" sz="3600" dirty="0">
                <a:solidFill>
                  <a:prstClr val="black"/>
                </a:solidFill>
              </a:rPr>
              <a:t>急速</a:t>
            </a:r>
            <a:r>
              <a:rPr lang="ja-JP" altLang="en-US" sz="3600" dirty="0" smtClean="0">
                <a:solidFill>
                  <a:prstClr val="black"/>
                </a:solidFill>
              </a:rPr>
              <a:t>な減衰</a:t>
            </a:r>
            <a:r>
              <a:rPr lang="en-US" altLang="ja-JP" sz="3600" dirty="0" smtClean="0">
                <a:solidFill>
                  <a:prstClr val="black"/>
                </a:solidFill>
              </a:rPr>
              <a:t> </a:t>
            </a:r>
            <a:r>
              <a:rPr lang="en-US" altLang="ja-JP" sz="3600" dirty="0" smtClean="0">
                <a:solidFill>
                  <a:prstClr val="black"/>
                </a:solidFill>
              </a:rPr>
              <a:t>at z~7</a:t>
            </a:r>
            <a:endParaRPr lang="ja-JP" altLang="en-US" sz="3600" dirty="0">
              <a:solidFill>
                <a:prstClr val="black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860032" y="609655"/>
            <a:ext cx="2417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prstClr val="black"/>
                </a:solidFill>
              </a:rPr>
              <a:t>Ono et al. 2011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9E31D-1396-4B2C-8C95-ADBFBF42E6D4}" type="datetime1">
              <a:rPr lang="ja-JP" altLang="en-US" smtClean="0">
                <a:solidFill>
                  <a:srgbClr val="000000"/>
                </a:solidFill>
              </a:rPr>
              <a:pPr/>
              <a:t>2014/1/22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99592" y="286700"/>
            <a:ext cx="7532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Low-metal, low-dust galaxy at z=6.6</a:t>
            </a:r>
            <a:endParaRPr kumimoji="1" lang="ja-JP" altLang="en-US" sz="3600" dirty="0"/>
          </a:p>
        </p:txBody>
      </p:sp>
      <p:pic>
        <p:nvPicPr>
          <p:cNvPr id="1026" name="Picture 2" descr="C:\仙台研究\プレゼン２\鹿児島初代銀河\ouchi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6" y="1484784"/>
            <a:ext cx="4953000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仙台研究\プレゼン２\鹿児島初代銀河\ouchi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684" y="1644488"/>
            <a:ext cx="4188924" cy="391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仙台研究\プレゼン２\鹿児島初代銀河\ouchi3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11991"/>
            <a:ext cx="1783234" cy="163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6084168" y="6033393"/>
            <a:ext cx="2427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Ouchi</a:t>
            </a:r>
            <a:r>
              <a:rPr kumimoji="1" lang="en-US" altLang="ja-JP" sz="2400" dirty="0" smtClean="0"/>
              <a:t> et al.2013</a:t>
            </a:r>
            <a:endParaRPr kumimoji="1" lang="ja-JP" alt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67594" y="1109935"/>
            <a:ext cx="3699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ALMA </a:t>
            </a:r>
            <a:r>
              <a:rPr lang="ja-JP" altLang="en-US" sz="2400" dirty="0" smtClean="0"/>
              <a:t>ダスト連続光未検出</a:t>
            </a:r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431276" y="1124716"/>
            <a:ext cx="3107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ALMA CII</a:t>
            </a:r>
            <a:r>
              <a:rPr lang="ja-JP" altLang="en-US" sz="2400" dirty="0" smtClean="0"/>
              <a:t> </a:t>
            </a:r>
            <a:r>
              <a:rPr kumimoji="1" lang="ja-JP" altLang="en-US" sz="2400" dirty="0" smtClean="0"/>
              <a:t>輝線未検出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8725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79512" y="287380"/>
            <a:ext cx="5230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Dust-rich galaxy at z=6.3</a:t>
            </a:r>
            <a:endParaRPr kumimoji="1" lang="ja-JP" altLang="en-US" sz="4000" dirty="0"/>
          </a:p>
        </p:txBody>
      </p:sp>
      <p:pic>
        <p:nvPicPr>
          <p:cNvPr id="2050" name="Picture 2" descr="C:\仙台研究\プレゼン２\鹿児島初代銀河\riechers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03" y="1124744"/>
            <a:ext cx="7356113" cy="528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5985790" y="6413064"/>
            <a:ext cx="2622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Riechers</a:t>
            </a:r>
            <a:r>
              <a:rPr kumimoji="1" lang="en-US" altLang="ja-JP" sz="2400" dirty="0" smtClean="0"/>
              <a:t> et al. 2013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573465" y="199092"/>
            <a:ext cx="35798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Herschel </a:t>
            </a:r>
            <a:r>
              <a:rPr kumimoji="1" lang="ja-JP" altLang="en-US" sz="2400" dirty="0" smtClean="0"/>
              <a:t>で候補検出</a:t>
            </a:r>
            <a:endParaRPr kumimoji="1" lang="en-US" altLang="ja-JP" sz="2400" dirty="0" smtClean="0"/>
          </a:p>
          <a:p>
            <a:r>
              <a:rPr lang="en-US" altLang="ja-JP" sz="2400" dirty="0" smtClean="0"/>
              <a:t>0.24deg</a:t>
            </a:r>
            <a:r>
              <a:rPr lang="en-US" altLang="ja-JP" sz="2400" baseline="30000" dirty="0" smtClean="0"/>
              <a:t>-2</a:t>
            </a:r>
            <a:r>
              <a:rPr lang="en-US" altLang="ja-JP" sz="2400" dirty="0" smtClean="0"/>
              <a:t>    ~10</a:t>
            </a:r>
            <a:r>
              <a:rPr lang="en-US" altLang="ja-JP" sz="2400" baseline="30000" dirty="0" smtClean="0"/>
              <a:t>-7</a:t>
            </a:r>
            <a:r>
              <a:rPr lang="en-US" altLang="ja-JP" sz="2400" dirty="0" smtClean="0"/>
              <a:t> ~ </a:t>
            </a:r>
            <a:r>
              <a:rPr lang="en-US" altLang="ja-JP" sz="2400" baseline="30000" dirty="0" smtClean="0"/>
              <a:t>-8</a:t>
            </a:r>
            <a:r>
              <a:rPr lang="en-US" altLang="ja-JP" sz="2400" dirty="0" smtClean="0"/>
              <a:t> Mpc</a:t>
            </a:r>
            <a:r>
              <a:rPr lang="en-US" altLang="ja-JP" sz="2400" baseline="30000" dirty="0" smtClean="0"/>
              <a:t>-3</a:t>
            </a:r>
            <a:r>
              <a:rPr lang="en-US" altLang="ja-JP" sz="2400" dirty="0" smtClean="0"/>
              <a:t> 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7570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9"/>
            <a:ext cx="5731660" cy="254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3995936" y="4509120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西郷隆盛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8690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539552" y="213269"/>
            <a:ext cx="7659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Herschel </a:t>
            </a:r>
            <a:r>
              <a:rPr kumimoji="1" lang="ja-JP" altLang="en-US" sz="2800" dirty="0" smtClean="0"/>
              <a:t>などによる近傍銀河 </a:t>
            </a:r>
            <a:r>
              <a:rPr kumimoji="1" lang="en-US" altLang="ja-JP" sz="2800" dirty="0" smtClean="0"/>
              <a:t>(z~0) </a:t>
            </a:r>
            <a:r>
              <a:rPr kumimoji="1" lang="ja-JP" altLang="en-US" sz="2800" dirty="0" smtClean="0"/>
              <a:t>の </a:t>
            </a:r>
            <a:r>
              <a:rPr kumimoji="1" lang="en-US" altLang="ja-JP" sz="2800" dirty="0" smtClean="0"/>
              <a:t>CII/L(FIR) </a:t>
            </a:r>
            <a:r>
              <a:rPr kumimoji="1" lang="ja-JP" altLang="en-US" sz="2800" dirty="0" smtClean="0"/>
              <a:t>比</a:t>
            </a:r>
            <a:endParaRPr kumimoji="1" lang="ja-JP" altLang="en-US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84696" y="5733256"/>
            <a:ext cx="3053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err="1" smtClean="0"/>
              <a:t>Rigopoulou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et al. 2013 </a:t>
            </a:r>
            <a:endParaRPr kumimoji="1" lang="ja-JP" altLang="en-US" sz="2400" dirty="0"/>
          </a:p>
        </p:txBody>
      </p:sp>
      <p:pic>
        <p:nvPicPr>
          <p:cNvPr id="8195" name="Picture 3" descr="C:\仙台研究\プレゼン２\鹿児島初代銀河\rig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2" y="1124744"/>
            <a:ext cx="6359591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6466250" y="1443319"/>
            <a:ext cx="248818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典型的星形成銀河</a:t>
            </a:r>
            <a:endParaRPr lang="en-US" altLang="ja-JP" dirty="0" smtClean="0"/>
          </a:p>
          <a:p>
            <a:r>
              <a:rPr lang="en-US" altLang="ja-JP" dirty="0" smtClean="0"/>
              <a:t>L(CII) ~ 0.004 L(FIR)</a:t>
            </a:r>
          </a:p>
          <a:p>
            <a:endParaRPr kumimoji="1" lang="en-US" altLang="ja-JP" dirty="0"/>
          </a:p>
          <a:p>
            <a:r>
              <a:rPr lang="en-US" altLang="ja-JP" dirty="0" smtClean="0"/>
              <a:t>AGN </a:t>
            </a:r>
            <a:r>
              <a:rPr lang="ja-JP" altLang="en-US" dirty="0" smtClean="0"/>
              <a:t>の</a:t>
            </a:r>
            <a:r>
              <a:rPr lang="en-US" altLang="ja-JP" dirty="0" smtClean="0"/>
              <a:t>L(FIR)</a:t>
            </a:r>
            <a:r>
              <a:rPr lang="ja-JP" altLang="en-US" dirty="0" err="1" smtClean="0"/>
              <a:t>への</a:t>
            </a:r>
            <a:r>
              <a:rPr lang="ja-JP" altLang="en-US" dirty="0" smtClean="0"/>
              <a:t>寄与</a:t>
            </a:r>
            <a:endParaRPr lang="en-US" altLang="ja-JP" dirty="0" smtClean="0"/>
          </a:p>
          <a:p>
            <a:r>
              <a:rPr kumimoji="1" lang="ja-JP" altLang="en-US" dirty="0" smtClean="0"/>
              <a:t>でみかけの </a:t>
            </a:r>
            <a:r>
              <a:rPr kumimoji="1" lang="en-US" altLang="ja-JP" dirty="0" smtClean="0"/>
              <a:t>CII/FIR </a:t>
            </a:r>
            <a:r>
              <a:rPr kumimoji="1" lang="ja-JP" altLang="en-US" dirty="0" smtClean="0"/>
              <a:t>比は</a:t>
            </a:r>
            <a:endParaRPr kumimoji="1" lang="en-US" altLang="ja-JP" dirty="0" smtClean="0"/>
          </a:p>
          <a:p>
            <a:r>
              <a:rPr lang="ja-JP" altLang="en-US" dirty="0" smtClean="0"/>
              <a:t>低下</a:t>
            </a:r>
            <a:endParaRPr lang="en-US" altLang="ja-JP" dirty="0" smtClean="0"/>
          </a:p>
          <a:p>
            <a:endParaRPr kumimoji="1" lang="en-US" altLang="ja-JP" dirty="0"/>
          </a:p>
          <a:p>
            <a:endParaRPr lang="en-US" altLang="ja-JP" dirty="0" smtClean="0"/>
          </a:p>
          <a:p>
            <a:r>
              <a:rPr lang="en-US" altLang="ja-JP" dirty="0" smtClean="0"/>
              <a:t>Local ULIRG:</a:t>
            </a:r>
          </a:p>
          <a:p>
            <a:r>
              <a:rPr lang="en-US" altLang="ja-JP" dirty="0" smtClean="0"/>
              <a:t>AGN  </a:t>
            </a:r>
            <a:r>
              <a:rPr lang="ja-JP" altLang="en-US" dirty="0" smtClean="0"/>
              <a:t>成分を除いても</a:t>
            </a:r>
            <a:endParaRPr lang="en-US" altLang="ja-JP" dirty="0" smtClean="0"/>
          </a:p>
          <a:p>
            <a:r>
              <a:rPr kumimoji="1" lang="en-US" altLang="ja-JP" dirty="0" smtClean="0"/>
              <a:t>CII/FIR </a:t>
            </a:r>
            <a:r>
              <a:rPr kumimoji="1" lang="ja-JP" altLang="en-US" dirty="0" smtClean="0"/>
              <a:t>比が低い銀河も</a:t>
            </a:r>
            <a:endParaRPr kumimoji="1" lang="en-US" altLang="ja-JP" dirty="0" smtClean="0"/>
          </a:p>
          <a:p>
            <a:r>
              <a:rPr lang="ja-JP" altLang="en-US" dirty="0" smtClean="0"/>
              <a:t>ある？</a:t>
            </a:r>
            <a:endParaRPr lang="en-US" altLang="ja-JP" dirty="0" smtClean="0"/>
          </a:p>
          <a:p>
            <a:r>
              <a:rPr lang="en-US" altLang="ja-JP" dirty="0" smtClean="0"/>
              <a:t>Diaz-Santos et al. 2013</a:t>
            </a:r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892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仙台研究\プレゼン２\鹿児島初代銀河\wagg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98" y="980728"/>
            <a:ext cx="829753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827584" y="359078"/>
            <a:ext cx="7003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ALMA </a:t>
            </a:r>
            <a:r>
              <a:rPr kumimoji="1" lang="ja-JP" altLang="en-US" sz="2800" dirty="0" smtClean="0"/>
              <a:t>による </a:t>
            </a:r>
            <a:r>
              <a:rPr kumimoji="1" lang="en-US" altLang="ja-JP" sz="2800" dirty="0" smtClean="0"/>
              <a:t>z=4.7 BR1202-07</a:t>
            </a:r>
            <a:r>
              <a:rPr kumimoji="1" lang="ja-JP" altLang="en-US" sz="2800" dirty="0" smtClean="0"/>
              <a:t>　</a:t>
            </a:r>
            <a:r>
              <a:rPr kumimoji="1" lang="en-US" altLang="ja-JP" sz="2800" dirty="0" smtClean="0"/>
              <a:t>CII </a:t>
            </a:r>
            <a:r>
              <a:rPr kumimoji="1" lang="ja-JP" altLang="en-US" sz="2800" dirty="0" smtClean="0"/>
              <a:t>輝線検出</a:t>
            </a:r>
            <a:endParaRPr kumimoji="1" lang="ja-JP" altLang="en-US" sz="2800" dirty="0"/>
          </a:p>
        </p:txBody>
      </p:sp>
      <p:pic>
        <p:nvPicPr>
          <p:cNvPr id="10243" name="Picture 3" descr="C:\仙台研究\プレゼン２\鹿児島初代銀河\wagg3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05" y="3506688"/>
            <a:ext cx="852697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5796136" y="6128867"/>
            <a:ext cx="2919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Wagg et al. (2012) 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50768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仙台研究\プレゼン２\鹿児島初代銀河\swinbank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68" y="1340768"/>
            <a:ext cx="474975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仙台研究\プレゼン２\鹿児島初代銀河\swinbank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190" y="1412776"/>
            <a:ext cx="4263729" cy="322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752203" y="261757"/>
            <a:ext cx="71384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ALMA </a:t>
            </a:r>
            <a:r>
              <a:rPr lang="ja-JP" altLang="en-US" sz="3200" dirty="0"/>
              <a:t>に</a:t>
            </a:r>
            <a:r>
              <a:rPr lang="ja-JP" altLang="en-US" sz="3200" dirty="0" smtClean="0"/>
              <a:t>よる </a:t>
            </a:r>
            <a:r>
              <a:rPr lang="en-US" altLang="ja-JP" sz="3200" dirty="0" smtClean="0"/>
              <a:t>sub-mm </a:t>
            </a:r>
            <a:r>
              <a:rPr lang="ja-JP" altLang="en-US" sz="3200" dirty="0" smtClean="0"/>
              <a:t>銀河の</a:t>
            </a:r>
            <a:endParaRPr lang="en-US" altLang="ja-JP" sz="3200" dirty="0" smtClean="0"/>
          </a:p>
          <a:p>
            <a:r>
              <a:rPr lang="en-US" altLang="ja-JP" sz="3200" dirty="0"/>
              <a:t>z</a:t>
            </a:r>
            <a:r>
              <a:rPr lang="en-US" altLang="ja-JP" sz="3200" dirty="0" smtClean="0"/>
              <a:t>=4.4 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CII </a:t>
            </a:r>
            <a:r>
              <a:rPr lang="ja-JP" altLang="en-US" sz="3200" dirty="0" smtClean="0"/>
              <a:t>輝線の（セレンデピシャス）検出</a:t>
            </a:r>
            <a:endParaRPr kumimoji="1" lang="ja-JP" altLang="en-US" sz="32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364088" y="6021288"/>
            <a:ext cx="3422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 smtClean="0"/>
              <a:t>Swinbank</a:t>
            </a:r>
            <a:r>
              <a:rPr kumimoji="1" lang="en-US" altLang="ja-JP" sz="2800" dirty="0" smtClean="0"/>
              <a:t> et al. (2013)</a:t>
            </a:r>
            <a:endParaRPr kumimoji="1" lang="ja-JP" altLang="en-US" sz="2800" dirty="0"/>
          </a:p>
        </p:txBody>
      </p:sp>
      <p:cxnSp>
        <p:nvCxnSpPr>
          <p:cNvPr id="5" name="直線矢印コネクタ 4"/>
          <p:cNvCxnSpPr/>
          <p:nvPr/>
        </p:nvCxnSpPr>
        <p:spPr>
          <a:xfrm flipH="1">
            <a:off x="3804226" y="1988840"/>
            <a:ext cx="623758" cy="43204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4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仙台研究\プレゼン２\鹿児島初代銀河\diaz1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07179"/>
            <a:ext cx="6127062" cy="581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51520" y="74964"/>
            <a:ext cx="87902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CARMA </a:t>
            </a:r>
            <a:r>
              <a:rPr kumimoji="1" lang="ja-JP" altLang="en-US" sz="2800" dirty="0" smtClean="0"/>
              <a:t>望遠鏡による </a:t>
            </a:r>
            <a:r>
              <a:rPr kumimoji="1" lang="en-US" altLang="ja-JP" sz="2800" dirty="0" smtClean="0"/>
              <a:t>z=6.5-11 </a:t>
            </a:r>
            <a:r>
              <a:rPr kumimoji="1" lang="ja-JP" altLang="en-US" sz="2800" dirty="0" smtClean="0"/>
              <a:t>銀河の観測　</a:t>
            </a:r>
            <a:r>
              <a:rPr kumimoji="1" lang="en-US" altLang="ja-JP" sz="2800" dirty="0" smtClean="0"/>
              <a:t>No Detection</a:t>
            </a:r>
          </a:p>
          <a:p>
            <a:r>
              <a:rPr kumimoji="1" lang="en-US" altLang="ja-JP" sz="2800" dirty="0" smtClean="0">
                <a:sym typeface="Wingdings" panose="05000000000000000000" pitchFamily="2" charset="2"/>
              </a:rPr>
              <a:t> </a:t>
            </a:r>
            <a:r>
              <a:rPr kumimoji="1" lang="ja-JP" altLang="en-US" sz="2800" dirty="0" smtClean="0">
                <a:sym typeface="Wingdings" panose="05000000000000000000" pitchFamily="2" charset="2"/>
              </a:rPr>
              <a:t>今後の </a:t>
            </a:r>
            <a:r>
              <a:rPr kumimoji="1" lang="en-US" altLang="ja-JP" sz="2800" dirty="0" smtClean="0">
                <a:sym typeface="Wingdings" panose="05000000000000000000" pitchFamily="2" charset="2"/>
              </a:rPr>
              <a:t>ALMA </a:t>
            </a:r>
            <a:r>
              <a:rPr kumimoji="1" lang="ja-JP" altLang="en-US" sz="2800" dirty="0" smtClean="0">
                <a:sym typeface="Wingdings" panose="05000000000000000000" pitchFamily="2" charset="2"/>
              </a:rPr>
              <a:t>観測の結果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7788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195736" y="2708920"/>
            <a:ext cx="45063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000" dirty="0"/>
              <a:t>●  </a:t>
            </a:r>
            <a:r>
              <a:rPr lang="en-US" altLang="ja-JP" sz="4000" dirty="0"/>
              <a:t>z&gt;8 </a:t>
            </a:r>
            <a:r>
              <a:rPr lang="ja-JP" altLang="en-US" sz="4000" dirty="0"/>
              <a:t>銀河の観測</a:t>
            </a:r>
            <a:endParaRPr lang="en-US" altLang="ja-JP" sz="4000" dirty="0"/>
          </a:p>
        </p:txBody>
      </p:sp>
    </p:spTree>
    <p:extLst>
      <p:ext uri="{BB962C8B-B14F-4D97-AF65-F5344CB8AC3E}">
        <p14:creationId xmlns:p14="http://schemas.microsoft.com/office/powerpoint/2010/main" val="383043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79512" y="332656"/>
            <a:ext cx="8686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prstClr val="black"/>
                </a:solidFill>
              </a:rPr>
              <a:t>Extremely High-Redshift Galaxies: First Billion Years 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CC5A1-7E21-49E3-8AB3-CC561F286D20}" type="datetime1">
              <a:rPr kumimoji="1" lang="ja-JP" altLang="en-US" smtClean="0"/>
              <a:pPr/>
              <a:t>2014/1/23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wfirst </a:t>
            </a:r>
            <a:r>
              <a:rPr kumimoji="1" lang="ja-JP" altLang="en-US" smtClean="0"/>
              <a:t>連絡会 （内部資料）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  <p:pic>
        <p:nvPicPr>
          <p:cNvPr id="7" name="Picture 2" descr="C:\仙台研究\プレゼン２\HSC2012\iwata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0728"/>
            <a:ext cx="6264696" cy="506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グループ化 32"/>
          <p:cNvGrpSpPr/>
          <p:nvPr/>
        </p:nvGrpSpPr>
        <p:grpSpPr>
          <a:xfrm>
            <a:off x="2335772" y="2807216"/>
            <a:ext cx="1588156" cy="405760"/>
            <a:chOff x="2335772" y="2807216"/>
            <a:chExt cx="1588156" cy="405760"/>
          </a:xfrm>
        </p:grpSpPr>
        <p:cxnSp>
          <p:nvCxnSpPr>
            <p:cNvPr id="11" name="直線矢印コネクタ 10"/>
            <p:cNvCxnSpPr/>
            <p:nvPr/>
          </p:nvCxnSpPr>
          <p:spPr>
            <a:xfrm>
              <a:off x="2335772" y="2807216"/>
              <a:ext cx="43602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/>
            <p:cNvCxnSpPr/>
            <p:nvPr/>
          </p:nvCxnSpPr>
          <p:spPr>
            <a:xfrm>
              <a:off x="2699792" y="2924944"/>
              <a:ext cx="52920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12"/>
            <p:cNvCxnSpPr/>
            <p:nvPr/>
          </p:nvCxnSpPr>
          <p:spPr>
            <a:xfrm>
              <a:off x="3000432" y="3068960"/>
              <a:ext cx="563456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矢印コネクタ 13"/>
            <p:cNvCxnSpPr/>
            <p:nvPr/>
          </p:nvCxnSpPr>
          <p:spPr>
            <a:xfrm>
              <a:off x="3419872" y="3212976"/>
              <a:ext cx="504056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テキスト ボックス 33"/>
          <p:cNvSpPr txBox="1"/>
          <p:nvPr/>
        </p:nvSpPr>
        <p:spPr>
          <a:xfrm>
            <a:off x="2051720" y="2323102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WFIRST filters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439704" y="3515636"/>
            <a:ext cx="15199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</a:rPr>
              <a:t>WISH</a:t>
            </a:r>
          </a:p>
          <a:p>
            <a:r>
              <a:rPr lang="en-US" altLang="ja-JP" sz="2000" dirty="0" smtClean="0">
                <a:solidFill>
                  <a:prstClr val="black"/>
                </a:solidFill>
              </a:rPr>
              <a:t>broad-band</a:t>
            </a:r>
          </a:p>
          <a:p>
            <a:r>
              <a:rPr lang="en-US" altLang="ja-JP" sz="2000" dirty="0" smtClean="0">
                <a:solidFill>
                  <a:prstClr val="black"/>
                </a:solidFill>
              </a:rPr>
              <a:t>filters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51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7504" y="764704"/>
            <a:ext cx="8890575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z&gt;8 Lyman Break </a:t>
            </a:r>
            <a:r>
              <a:rPr kumimoji="1" lang="ja-JP" altLang="en-US" sz="3200" dirty="0" smtClean="0"/>
              <a:t>銀河の観測</a:t>
            </a:r>
            <a:endParaRPr kumimoji="1" lang="en-US" altLang="ja-JP" sz="3200" dirty="0" smtClean="0"/>
          </a:p>
          <a:p>
            <a:r>
              <a:rPr lang="en-US" altLang="ja-JP" sz="3200" dirty="0"/>
              <a:t>Hubble </a:t>
            </a:r>
            <a:r>
              <a:rPr lang="ja-JP" altLang="en-US" sz="3200" dirty="0" smtClean="0"/>
              <a:t>宇宙望遠鏡 </a:t>
            </a:r>
            <a:r>
              <a:rPr lang="en-US" altLang="ja-JP" sz="3200" dirty="0" smtClean="0"/>
              <a:t>WFC3  (0.9-1.8μm)</a:t>
            </a:r>
          </a:p>
          <a:p>
            <a:endParaRPr lang="en-US" altLang="ja-JP" sz="3200" dirty="0" smtClean="0"/>
          </a:p>
          <a:p>
            <a:r>
              <a:rPr lang="ja-JP" altLang="en-US" sz="3200" dirty="0" smtClean="0"/>
              <a:t>●  </a:t>
            </a:r>
            <a:r>
              <a:rPr lang="en-US" altLang="ja-JP" sz="3200" dirty="0" smtClean="0"/>
              <a:t>Hubble Ultra Deep Field (HUDF09/12) ~5</a:t>
            </a:r>
            <a:r>
              <a:rPr lang="ja-JP" altLang="en-US" sz="3200" dirty="0" smtClean="0"/>
              <a:t>□</a:t>
            </a:r>
            <a:r>
              <a:rPr lang="en-US" altLang="ja-JP" sz="3200" dirty="0" smtClean="0"/>
              <a:t>’</a:t>
            </a:r>
            <a:endParaRPr lang="en-US" altLang="ja-JP" sz="3200" dirty="0"/>
          </a:p>
          <a:p>
            <a:r>
              <a:rPr lang="ja-JP" altLang="en-US" sz="3200" dirty="0"/>
              <a:t>　 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Hubble Extreme Deep Field (XDF) ~10</a:t>
            </a:r>
            <a:r>
              <a:rPr lang="ja-JP" altLang="en-US" sz="3200" dirty="0" smtClean="0"/>
              <a:t>□</a:t>
            </a:r>
            <a:r>
              <a:rPr lang="en-US" altLang="ja-JP" sz="3200" dirty="0" smtClean="0"/>
              <a:t>’</a:t>
            </a:r>
          </a:p>
          <a:p>
            <a:r>
              <a:rPr lang="ja-JP" altLang="en-US" sz="3200" dirty="0"/>
              <a:t>●  </a:t>
            </a:r>
            <a:r>
              <a:rPr lang="en-US" altLang="ja-JP" sz="3200" dirty="0"/>
              <a:t>Hubble CANDELS </a:t>
            </a:r>
            <a:r>
              <a:rPr lang="en-US" altLang="ja-JP" sz="3200" dirty="0" smtClean="0"/>
              <a:t>Survey</a:t>
            </a:r>
            <a:r>
              <a:rPr lang="ja-JP" altLang="en-US" sz="3200" dirty="0"/>
              <a:t> </a:t>
            </a:r>
            <a:r>
              <a:rPr lang="ja-JP" altLang="en-US" sz="3200" dirty="0" smtClean="0"/>
              <a:t> </a:t>
            </a:r>
            <a:endParaRPr lang="en-US" altLang="ja-JP" sz="3200" dirty="0" smtClean="0"/>
          </a:p>
          <a:p>
            <a:r>
              <a:rPr lang="ja-JP" altLang="en-US" sz="3200" dirty="0"/>
              <a:t>　</a:t>
            </a:r>
            <a:r>
              <a:rPr lang="ja-JP" altLang="en-US" sz="3200" dirty="0" smtClean="0"/>
              <a:t>　　　　　　</a:t>
            </a:r>
            <a:r>
              <a:rPr lang="en-US" altLang="ja-JP" sz="3200" dirty="0" smtClean="0"/>
              <a:t>deep ~100</a:t>
            </a:r>
            <a:r>
              <a:rPr lang="ja-JP" altLang="en-US" sz="3200" dirty="0" smtClean="0"/>
              <a:t>□</a:t>
            </a:r>
            <a:r>
              <a:rPr lang="en-US" altLang="ja-JP" sz="3200" dirty="0" smtClean="0"/>
              <a:t>’</a:t>
            </a:r>
            <a:r>
              <a:rPr lang="ja-JP" altLang="en-US" sz="3200" dirty="0"/>
              <a:t> 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wide ~500</a:t>
            </a:r>
            <a:r>
              <a:rPr lang="ja-JP" altLang="en-US" sz="3200" dirty="0" smtClean="0"/>
              <a:t>□</a:t>
            </a:r>
            <a:r>
              <a:rPr lang="en-US" altLang="ja-JP" sz="3200" dirty="0" smtClean="0"/>
              <a:t>’</a:t>
            </a:r>
            <a:endParaRPr lang="en-US" altLang="ja-JP" sz="3200" dirty="0"/>
          </a:p>
          <a:p>
            <a:r>
              <a:rPr lang="ja-JP" altLang="en-US" sz="3200" dirty="0" smtClean="0"/>
              <a:t>●  </a:t>
            </a:r>
            <a:r>
              <a:rPr lang="en-US" altLang="ja-JP" sz="3200" dirty="0" err="1" smtClean="0"/>
              <a:t>BoRG</a:t>
            </a:r>
            <a:r>
              <a:rPr lang="en-US" altLang="ja-JP" sz="3200" dirty="0" smtClean="0"/>
              <a:t> Survey (bright end)</a:t>
            </a:r>
            <a:endParaRPr lang="en-US" altLang="ja-JP" sz="3200" dirty="0"/>
          </a:p>
          <a:p>
            <a:r>
              <a:rPr lang="ja-JP" altLang="en-US" sz="3200" dirty="0" smtClean="0"/>
              <a:t>●  </a:t>
            </a:r>
            <a:r>
              <a:rPr lang="en-US" altLang="ja-JP" sz="3200" dirty="0" smtClean="0"/>
              <a:t>Hubble CLASH Survey </a:t>
            </a:r>
            <a:r>
              <a:rPr kumimoji="1" lang="ja-JP" altLang="en-US" sz="3200" dirty="0" smtClean="0"/>
              <a:t>重力レンズ</a:t>
            </a:r>
            <a:endParaRPr lang="en-US" altLang="ja-JP" sz="3200" dirty="0"/>
          </a:p>
          <a:p>
            <a:r>
              <a:rPr kumimoji="1" lang="ja-JP" altLang="en-US" sz="3200" dirty="0" smtClean="0"/>
              <a:t>●  </a:t>
            </a:r>
            <a:r>
              <a:rPr kumimoji="1" lang="en-US" altLang="ja-JP" sz="3200" dirty="0" smtClean="0"/>
              <a:t>Hubble Frontier Fields (on-going) </a:t>
            </a:r>
            <a:r>
              <a:rPr kumimoji="1" lang="ja-JP" altLang="en-US" sz="3200" dirty="0" smtClean="0"/>
              <a:t>レンズ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35086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11560" y="464563"/>
            <a:ext cx="7992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 smtClean="0"/>
              <a:t>Oesch</a:t>
            </a:r>
            <a:r>
              <a:rPr kumimoji="1" lang="en-US" altLang="ja-JP" sz="2800" dirty="0" smtClean="0"/>
              <a:t> et al. 2013  “luminous galaxies at z=9-10”</a:t>
            </a:r>
            <a:endParaRPr kumimoji="1" lang="ja-JP" altLang="en-US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85530" y="1233752"/>
            <a:ext cx="3586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CANDELS GOODS-N field </a:t>
            </a:r>
            <a:endParaRPr kumimoji="1" lang="ja-JP" altLang="en-US" sz="2400" dirty="0"/>
          </a:p>
        </p:txBody>
      </p:sp>
      <p:pic>
        <p:nvPicPr>
          <p:cNvPr id="5" name="Picture 2" descr="C:\仙台研究\プレゼン２\鹿児島初代銀河\oesch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8715375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35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仙台研究\プレゼン２\鹿児島初代銀河\oesch7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0" y="764704"/>
            <a:ext cx="803891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3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仙台研究\プレゼン２\鹿児島初代銀河\oesch4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5904656" cy="658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88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020367" y="188640"/>
            <a:ext cx="45272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dirty="0" smtClean="0">
                <a:solidFill>
                  <a:srgbClr val="66FF99"/>
                </a:solidFill>
              </a:rPr>
              <a:t>WISH</a:t>
            </a:r>
            <a:r>
              <a:rPr lang="ja-JP" altLang="en-US" sz="4400" dirty="0" smtClean="0">
                <a:solidFill>
                  <a:srgbClr val="66FF99"/>
                </a:solidFill>
              </a:rPr>
              <a:t>計画・概要</a:t>
            </a:r>
            <a:endParaRPr lang="en-US" altLang="ja-JP" sz="4400" dirty="0" smtClean="0">
              <a:solidFill>
                <a:srgbClr val="66FF99"/>
              </a:solidFill>
            </a:endParaRPr>
          </a:p>
        </p:txBody>
      </p:sp>
      <p:pic>
        <p:nvPicPr>
          <p:cNvPr id="3" name="Picture 6" descr="D:\仙台研究\WISH\イラスト\wish_clear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717032"/>
            <a:ext cx="4176464" cy="295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251520" y="1147801"/>
            <a:ext cx="902843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200" dirty="0" smtClean="0">
                <a:solidFill>
                  <a:prstClr val="white"/>
                </a:solidFill>
              </a:rPr>
              <a:t>● </a:t>
            </a:r>
            <a:r>
              <a:rPr lang="ja-JP" altLang="en-US" sz="3200" b="1" dirty="0" smtClean="0">
                <a:solidFill>
                  <a:prstClr val="white"/>
                </a:solidFill>
              </a:rPr>
              <a:t>口径 </a:t>
            </a:r>
            <a:r>
              <a:rPr lang="en-US" altLang="ja-JP" sz="3200" b="1" dirty="0" smtClean="0">
                <a:solidFill>
                  <a:srgbClr val="FFC000"/>
                </a:solidFill>
              </a:rPr>
              <a:t>1.5m</a:t>
            </a:r>
            <a:r>
              <a:rPr lang="en-US" altLang="ja-JP" sz="3200" b="1" dirty="0" smtClean="0">
                <a:solidFill>
                  <a:prstClr val="white"/>
                </a:solidFill>
              </a:rPr>
              <a:t> </a:t>
            </a:r>
            <a:r>
              <a:rPr lang="ja-JP" altLang="en-US" sz="3200" b="1" dirty="0" smtClean="0">
                <a:solidFill>
                  <a:prstClr val="white"/>
                </a:solidFill>
              </a:rPr>
              <a:t>の</a:t>
            </a:r>
            <a:r>
              <a:rPr lang="ja-JP" altLang="en-US" sz="3200" b="1" dirty="0">
                <a:solidFill>
                  <a:prstClr val="white"/>
                </a:solidFill>
              </a:rPr>
              <a:t>宇宙</a:t>
            </a:r>
            <a:r>
              <a:rPr lang="ja-JP" altLang="en-US" sz="3200" b="1" dirty="0" smtClean="0">
                <a:solidFill>
                  <a:prstClr val="white"/>
                </a:solidFill>
              </a:rPr>
              <a:t>望遠鏡 </a:t>
            </a:r>
            <a:r>
              <a:rPr lang="en-US" altLang="ja-JP" sz="3200" b="1" dirty="0" smtClean="0">
                <a:solidFill>
                  <a:prstClr val="white"/>
                </a:solidFill>
              </a:rPr>
              <a:t>(~1.4t)</a:t>
            </a:r>
          </a:p>
          <a:p>
            <a:pPr>
              <a:lnSpc>
                <a:spcPct val="150000"/>
              </a:lnSpc>
            </a:pPr>
            <a:r>
              <a:rPr lang="ja-JP" altLang="en-US" sz="3200" dirty="0" smtClean="0">
                <a:solidFill>
                  <a:prstClr val="white"/>
                </a:solidFill>
              </a:rPr>
              <a:t>● </a:t>
            </a:r>
            <a:r>
              <a:rPr lang="ja-JP" altLang="en-US" sz="3200" b="1" dirty="0" smtClean="0">
                <a:solidFill>
                  <a:prstClr val="white"/>
                </a:solidFill>
              </a:rPr>
              <a:t>波長 </a:t>
            </a:r>
            <a:r>
              <a:rPr lang="en-US" altLang="ja-JP" sz="3200" b="1" dirty="0" smtClean="0">
                <a:solidFill>
                  <a:srgbClr val="FFC000"/>
                </a:solidFill>
              </a:rPr>
              <a:t>1-5μm </a:t>
            </a:r>
            <a:r>
              <a:rPr lang="ja-JP" altLang="en-US" sz="3200" b="1" dirty="0" smtClean="0">
                <a:solidFill>
                  <a:prstClr val="white"/>
                </a:solidFill>
              </a:rPr>
              <a:t>（近赤外線、</a:t>
            </a:r>
            <a:r>
              <a:rPr lang="en-US" altLang="ja-JP" sz="3200" b="1" dirty="0" smtClean="0">
                <a:solidFill>
                  <a:prstClr val="white"/>
                </a:solidFill>
              </a:rPr>
              <a:t>80-100K </a:t>
            </a:r>
            <a:r>
              <a:rPr lang="ja-JP" altLang="en-US" sz="3200" b="1" dirty="0" smtClean="0">
                <a:solidFill>
                  <a:prstClr val="white"/>
                </a:solidFill>
              </a:rPr>
              <a:t>放射冷却）</a:t>
            </a:r>
            <a:endParaRPr lang="en-US" altLang="ja-JP" sz="3200" b="1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 smtClean="0">
                <a:solidFill>
                  <a:prstClr val="white"/>
                </a:solidFill>
              </a:rPr>
              <a:t>● </a:t>
            </a:r>
            <a:r>
              <a:rPr lang="ja-JP" altLang="en-US" sz="3200" b="1" dirty="0" smtClean="0">
                <a:solidFill>
                  <a:prstClr val="white"/>
                </a:solidFill>
              </a:rPr>
              <a:t>広視野 </a:t>
            </a:r>
            <a:r>
              <a:rPr lang="en-US" altLang="ja-JP" sz="3200" b="1" dirty="0" smtClean="0">
                <a:solidFill>
                  <a:srgbClr val="FFC000"/>
                </a:solidFill>
              </a:rPr>
              <a:t>850 </a:t>
            </a:r>
            <a:r>
              <a:rPr lang="ja-JP" altLang="en-US" sz="3200" b="1" dirty="0" smtClean="0">
                <a:solidFill>
                  <a:srgbClr val="FFC000"/>
                </a:solidFill>
              </a:rPr>
              <a:t>平方分角 </a:t>
            </a:r>
            <a:r>
              <a:rPr lang="en-US" altLang="ja-JP" sz="3200" b="1" dirty="0" smtClean="0">
                <a:solidFill>
                  <a:prstClr val="white"/>
                </a:solidFill>
              </a:rPr>
              <a:t>(0.155”/pix, 128Mpix</a:t>
            </a:r>
            <a:r>
              <a:rPr lang="en-US" altLang="ja-JP" sz="3200" b="1" dirty="0" smtClean="0">
                <a:solidFill>
                  <a:prstClr val="white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ja-JP" altLang="en-US" sz="3200" b="1" dirty="0" smtClean="0">
                <a:solidFill>
                  <a:prstClr val="white"/>
                </a:solidFill>
              </a:rPr>
              <a:t>● 主サーベイ </a:t>
            </a:r>
            <a:r>
              <a:rPr lang="en-US" altLang="ja-JP" sz="3200" b="1" dirty="0" smtClean="0">
                <a:solidFill>
                  <a:srgbClr val="FFC000"/>
                </a:solidFill>
              </a:rPr>
              <a:t>28AB</a:t>
            </a:r>
            <a:r>
              <a:rPr lang="ja-JP" altLang="en-US" sz="3200" b="1" dirty="0" smtClean="0">
                <a:solidFill>
                  <a:srgbClr val="FFC000"/>
                </a:solidFill>
              </a:rPr>
              <a:t>等級 </a:t>
            </a:r>
            <a:r>
              <a:rPr lang="en-US" altLang="ja-JP" sz="3200" b="1" dirty="0" smtClean="0">
                <a:solidFill>
                  <a:srgbClr val="FFC000"/>
                </a:solidFill>
              </a:rPr>
              <a:t>100</a:t>
            </a:r>
            <a:r>
              <a:rPr lang="ja-JP" altLang="en-US" sz="3200" b="1" dirty="0" smtClean="0">
                <a:solidFill>
                  <a:srgbClr val="FFC000"/>
                </a:solidFill>
              </a:rPr>
              <a:t>平方度</a:t>
            </a:r>
            <a:endParaRPr lang="en-US" altLang="ja-JP" sz="3200" dirty="0">
              <a:solidFill>
                <a:srgbClr val="FFC000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3200" b="1" dirty="0" smtClean="0">
                <a:solidFill>
                  <a:prstClr val="white"/>
                </a:solidFill>
              </a:rPr>
              <a:t>● </a:t>
            </a:r>
            <a:r>
              <a:rPr lang="en-US" altLang="ja-JP" sz="3200" b="1" dirty="0" smtClean="0">
                <a:solidFill>
                  <a:srgbClr val="FFC000"/>
                </a:solidFill>
              </a:rPr>
              <a:t>SE-L2</a:t>
            </a:r>
            <a:r>
              <a:rPr lang="ja-JP" altLang="en-US" sz="3200" b="1" dirty="0">
                <a:solidFill>
                  <a:prstClr val="white"/>
                </a:solidFill>
              </a:rPr>
              <a:t> </a:t>
            </a:r>
            <a:r>
              <a:rPr lang="ja-JP" altLang="en-US" sz="3200" b="1" dirty="0" smtClean="0">
                <a:solidFill>
                  <a:prstClr val="white"/>
                </a:solidFill>
              </a:rPr>
              <a:t>軌道</a:t>
            </a:r>
            <a:endParaRPr lang="en-US" altLang="ja-JP" sz="3200" b="1" dirty="0" smtClean="0">
              <a:solidFill>
                <a:prstClr val="white"/>
              </a:solidFill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4283967" y="4437112"/>
            <a:ext cx="4104456" cy="1956647"/>
            <a:chOff x="4499992" y="4653136"/>
            <a:chExt cx="4104456" cy="1956647"/>
          </a:xfrm>
        </p:grpSpPr>
        <p:sp>
          <p:nvSpPr>
            <p:cNvPr id="7" name="角丸四角形 6"/>
            <p:cNvSpPr/>
            <p:nvPr/>
          </p:nvSpPr>
          <p:spPr>
            <a:xfrm>
              <a:off x="4499992" y="4653136"/>
              <a:ext cx="4104456" cy="1956647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4860032" y="4797152"/>
              <a:ext cx="3297698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 smtClean="0">
                  <a:solidFill>
                    <a:srgbClr val="0070C0"/>
                  </a:solidFill>
                </a:rPr>
                <a:t>JAXA </a:t>
              </a:r>
              <a:r>
                <a:rPr lang="ja-JP" altLang="en-US" sz="2000" b="1" dirty="0" smtClean="0">
                  <a:solidFill>
                    <a:srgbClr val="0070C0"/>
                  </a:solidFill>
                </a:rPr>
                <a:t>宇宙科学研究所</a:t>
              </a:r>
              <a:endParaRPr lang="en-US" altLang="ja-JP" sz="2000" b="1" dirty="0" smtClean="0">
                <a:solidFill>
                  <a:srgbClr val="0070C0"/>
                </a:solidFill>
              </a:endParaRPr>
            </a:p>
            <a:p>
              <a:r>
                <a:rPr lang="ja-JP" altLang="en-US" sz="2000" b="1" dirty="0">
                  <a:solidFill>
                    <a:srgbClr val="0070C0"/>
                  </a:solidFill>
                </a:rPr>
                <a:t>理学</a:t>
              </a:r>
              <a:r>
                <a:rPr lang="ja-JP" altLang="en-US" sz="2000" b="1" dirty="0" smtClean="0">
                  <a:solidFill>
                    <a:srgbClr val="0070C0"/>
                  </a:solidFill>
                </a:rPr>
                <a:t>委員会において</a:t>
              </a:r>
              <a:endParaRPr lang="en-US" altLang="ja-JP" sz="2000" b="1" dirty="0" smtClean="0">
                <a:solidFill>
                  <a:srgbClr val="0070C0"/>
                </a:solidFill>
              </a:endParaRPr>
            </a:p>
            <a:p>
              <a:r>
                <a:rPr lang="en-US" altLang="ja-JP" sz="2000" b="1" dirty="0" smtClean="0">
                  <a:solidFill>
                    <a:srgbClr val="0070C0"/>
                  </a:solidFill>
                </a:rPr>
                <a:t>WISH </a:t>
              </a:r>
              <a:r>
                <a:rPr lang="ja-JP" altLang="en-US" sz="2000" b="1" dirty="0" smtClean="0">
                  <a:solidFill>
                    <a:srgbClr val="0070C0"/>
                  </a:solidFill>
                </a:rPr>
                <a:t>ワーキンググループ</a:t>
              </a:r>
              <a:endParaRPr lang="en-US" altLang="ja-JP" sz="2000" b="1" dirty="0" smtClean="0">
                <a:solidFill>
                  <a:srgbClr val="0070C0"/>
                </a:solidFill>
              </a:endParaRPr>
            </a:p>
            <a:p>
              <a:r>
                <a:rPr lang="en-US" altLang="ja-JP" sz="2000" b="1" dirty="0" smtClean="0">
                  <a:solidFill>
                    <a:srgbClr val="C00000"/>
                  </a:solidFill>
                </a:rPr>
                <a:t>2008</a:t>
              </a:r>
              <a:r>
                <a:rPr lang="ja-JP" altLang="en-US" sz="2000" b="1" dirty="0" smtClean="0">
                  <a:solidFill>
                    <a:srgbClr val="C00000"/>
                  </a:solidFill>
                </a:rPr>
                <a:t>年</a:t>
              </a:r>
              <a:r>
                <a:rPr lang="en-US" altLang="ja-JP" sz="2000" b="1" dirty="0" smtClean="0">
                  <a:solidFill>
                    <a:srgbClr val="C00000"/>
                  </a:solidFill>
                </a:rPr>
                <a:t>9</a:t>
              </a:r>
              <a:r>
                <a:rPr lang="ja-JP" altLang="en-US" sz="2000" b="1" dirty="0" smtClean="0">
                  <a:solidFill>
                    <a:srgbClr val="C00000"/>
                  </a:solidFill>
                </a:rPr>
                <a:t>月～</a:t>
              </a:r>
              <a:endParaRPr lang="en-US" altLang="ja-JP" b="1" dirty="0" smtClean="0">
                <a:solidFill>
                  <a:srgbClr val="C00000"/>
                </a:solidFill>
              </a:endParaRPr>
            </a:p>
            <a:p>
              <a:r>
                <a:rPr lang="en-US" altLang="ja-JP" sz="2000" b="1" dirty="0" smtClean="0">
                  <a:solidFill>
                    <a:srgbClr val="7030A0"/>
                  </a:solidFill>
                </a:rPr>
                <a:t>2020</a:t>
              </a:r>
              <a:r>
                <a:rPr lang="ja-JP" altLang="en-US" sz="2000" b="1" dirty="0" smtClean="0">
                  <a:solidFill>
                    <a:srgbClr val="7030A0"/>
                  </a:solidFill>
                </a:rPr>
                <a:t>年までの打上を目指す</a:t>
              </a:r>
              <a:endParaRPr lang="en-US" altLang="ja-JP" sz="2000" b="1" dirty="0" smtClean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027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仙台研究\プレゼン２\鹿児島初代銀河\oesch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0045"/>
            <a:ext cx="8503690" cy="570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89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仙台研究\合同ゼミ\z121121\coe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7416824" cy="551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539552" y="147990"/>
            <a:ext cx="4393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prstClr val="black"/>
                </a:solidFill>
              </a:rPr>
              <a:t>Coe et al. 2012  CLASH</a:t>
            </a:r>
            <a:endParaRPr lang="ja-JP" alt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6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仙台研究\合同ゼミ\z121121\coe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75677"/>
            <a:ext cx="3457608" cy="207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仙台研究\合同ゼミ\z121121\coe3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05" y="3645024"/>
            <a:ext cx="3905902" cy="162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仙台研究\合同ゼミ\z121121\coe4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397" y="908720"/>
            <a:ext cx="4243984" cy="454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65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907704" y="2548484"/>
            <a:ext cx="45961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000" dirty="0"/>
              <a:t>●  再電離期の銀河</a:t>
            </a:r>
            <a:endParaRPr lang="en-US" altLang="ja-JP" sz="4000" dirty="0"/>
          </a:p>
        </p:txBody>
      </p:sp>
    </p:spTree>
    <p:extLst>
      <p:ext uri="{BB962C8B-B14F-4D97-AF65-F5344CB8AC3E}">
        <p14:creationId xmlns:p14="http://schemas.microsoft.com/office/powerpoint/2010/main" val="49195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123728" y="2845714"/>
            <a:ext cx="4873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z</a:t>
            </a:r>
            <a:r>
              <a:rPr kumimoji="1" lang="en-US" altLang="ja-JP" sz="3200" dirty="0" smtClean="0"/>
              <a:t>&gt;10 </a:t>
            </a:r>
            <a:r>
              <a:rPr kumimoji="1" lang="ja-JP" altLang="en-US" sz="3200" dirty="0" smtClean="0"/>
              <a:t>銀河の数密度と </a:t>
            </a:r>
            <a:r>
              <a:rPr kumimoji="1" lang="en-US" altLang="ja-JP" sz="3200" dirty="0" smtClean="0"/>
              <a:t>bias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61924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仙台研究\プレゼン２\IPMUminiWS\Iliev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23" y="2123916"/>
            <a:ext cx="880368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6804248" y="6346000"/>
            <a:ext cx="1661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solidFill>
                  <a:srgbClr val="0000CC"/>
                </a:solidFill>
              </a:rPr>
              <a:t>Iliev</a:t>
            </a:r>
            <a:r>
              <a:rPr lang="en-US" altLang="ja-JP" dirty="0" smtClean="0">
                <a:solidFill>
                  <a:srgbClr val="0000CC"/>
                </a:solidFill>
              </a:rPr>
              <a:t> et</a:t>
            </a:r>
            <a:r>
              <a:rPr lang="ja-JP" altLang="en-US" dirty="0" smtClean="0">
                <a:solidFill>
                  <a:srgbClr val="0000CC"/>
                </a:solidFill>
              </a:rPr>
              <a:t>　</a:t>
            </a:r>
            <a:r>
              <a:rPr lang="en-US" altLang="ja-JP" dirty="0" smtClean="0">
                <a:solidFill>
                  <a:srgbClr val="0000CC"/>
                </a:solidFill>
              </a:rPr>
              <a:t>al. 2012</a:t>
            </a:r>
            <a:endParaRPr lang="ja-JP" altLang="en-US" dirty="0">
              <a:solidFill>
                <a:srgbClr val="0000CC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447232" y="1628800"/>
            <a:ext cx="3223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0000CC"/>
                </a:solidFill>
              </a:rPr>
              <a:t>“Collapsed Fraction”</a:t>
            </a:r>
            <a:endParaRPr lang="ja-JP" altLang="en-US" sz="2800" dirty="0">
              <a:solidFill>
                <a:srgbClr val="0000CC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37768" y="1197913"/>
            <a:ext cx="25471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0000CC"/>
                </a:solidFill>
              </a:rPr>
              <a:t>Mass of </a:t>
            </a:r>
          </a:p>
          <a:p>
            <a:r>
              <a:rPr lang="en-US" altLang="ja-JP" sz="2800" dirty="0" smtClean="0">
                <a:solidFill>
                  <a:srgbClr val="0000CC"/>
                </a:solidFill>
              </a:rPr>
              <a:t>Collapsed Halos</a:t>
            </a:r>
            <a:endParaRPr lang="ja-JP" altLang="en-US" sz="2800" dirty="0">
              <a:solidFill>
                <a:srgbClr val="0000CC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311354" y="2507580"/>
            <a:ext cx="1433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F4E7ED">
                    <a:lumMod val="25000"/>
                  </a:srgbClr>
                </a:solidFill>
              </a:rPr>
              <a:t>Peak </a:t>
            </a:r>
            <a:r>
              <a:rPr lang="en-US" altLang="ja-JP" sz="2000" b="1" dirty="0" err="1" smtClean="0">
                <a:solidFill>
                  <a:srgbClr val="F4E7ED">
                    <a:lumMod val="25000"/>
                  </a:srgbClr>
                </a:solidFill>
              </a:rPr>
              <a:t>hight</a:t>
            </a:r>
            <a:endParaRPr lang="ja-JP" altLang="en-US" sz="2000" b="1" dirty="0">
              <a:solidFill>
                <a:srgbClr val="F4E7ED">
                  <a:lumMod val="25000"/>
                </a:srgbClr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386545" y="3155652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4E7ED">
                    <a:lumMod val="25000"/>
                  </a:srgbClr>
                </a:solidFill>
              </a:rPr>
              <a:t>High Mass</a:t>
            </a:r>
            <a:endParaRPr lang="ja-JP" altLang="en-US" b="1" dirty="0">
              <a:solidFill>
                <a:srgbClr val="F4E7ED">
                  <a:lumMod val="25000"/>
                </a:srgbClr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449190" y="4203020"/>
            <a:ext cx="1221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4E7ED">
                    <a:lumMod val="25000"/>
                  </a:srgbClr>
                </a:solidFill>
              </a:rPr>
              <a:t>Low Mass</a:t>
            </a:r>
            <a:endParaRPr lang="ja-JP" altLang="en-US" b="1" dirty="0">
              <a:solidFill>
                <a:srgbClr val="F4E7ED">
                  <a:lumMod val="25000"/>
                </a:srgbClr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2427" y="404664"/>
            <a:ext cx="7920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>
                <a:solidFill>
                  <a:srgbClr val="F4E7ED">
                    <a:lumMod val="25000"/>
                  </a:srgbClr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@z &gt;10 all the collapsed halos are “Rare Peaks”</a:t>
            </a:r>
            <a:endParaRPr lang="ja-JP" altLang="en-US" sz="2800" b="1" dirty="0">
              <a:solidFill>
                <a:srgbClr val="F4E7ED">
                  <a:lumMod val="25000"/>
                </a:srgbClr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726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仙台研究\プレゼン２\IPMUminiWS\Iliev4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6086251" cy="318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7380312" y="6465768"/>
            <a:ext cx="1661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altLang="ja-JP" kern="0" dirty="0" err="1" smtClean="0">
                <a:solidFill>
                  <a:srgbClr val="0000CC"/>
                </a:solidFill>
              </a:rPr>
              <a:t>Iliev</a:t>
            </a:r>
            <a:r>
              <a:rPr kumimoji="0" lang="en-US" altLang="ja-JP" kern="0" dirty="0" smtClean="0">
                <a:solidFill>
                  <a:srgbClr val="0000CC"/>
                </a:solidFill>
              </a:rPr>
              <a:t> et</a:t>
            </a:r>
            <a:r>
              <a:rPr kumimoji="0" lang="ja-JP" altLang="en-US" kern="0" dirty="0" smtClean="0">
                <a:solidFill>
                  <a:srgbClr val="0000CC"/>
                </a:solidFill>
              </a:rPr>
              <a:t>　</a:t>
            </a:r>
            <a:r>
              <a:rPr kumimoji="0" lang="en-US" altLang="ja-JP" kern="0" dirty="0" smtClean="0">
                <a:solidFill>
                  <a:srgbClr val="0000CC"/>
                </a:solidFill>
              </a:rPr>
              <a:t>al. 2012</a:t>
            </a:r>
            <a:endParaRPr kumimoji="0" lang="ja-JP" altLang="en-US" kern="0" dirty="0" smtClean="0">
              <a:solidFill>
                <a:srgbClr val="0000CC"/>
              </a:solidFill>
            </a:endParaRPr>
          </a:p>
        </p:txBody>
      </p:sp>
      <p:pic>
        <p:nvPicPr>
          <p:cNvPr id="8195" name="Picture 3" descr="C:\仙台研究\プレゼン２\IPMUminiWS\Iliev2_z6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273568"/>
            <a:ext cx="4824536" cy="245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029980" y="260648"/>
            <a:ext cx="6737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prstClr val="black"/>
                </a:solidFill>
              </a:rPr>
              <a:t>Expected (collapsed) halo bias is large, b &gt; 10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804248" y="1268760"/>
            <a:ext cx="13195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solidFill>
                  <a:prstClr val="black"/>
                </a:solidFill>
              </a:rPr>
              <a:t>logM</a:t>
            </a:r>
            <a:r>
              <a:rPr lang="en-US" altLang="ja-JP" dirty="0" smtClean="0">
                <a:solidFill>
                  <a:prstClr val="black"/>
                </a:solidFill>
              </a:rPr>
              <a:t>&gt;12</a:t>
            </a:r>
          </a:p>
          <a:p>
            <a:r>
              <a:rPr lang="en-US" altLang="ja-JP" dirty="0" err="1" smtClean="0">
                <a:solidFill>
                  <a:prstClr val="black"/>
                </a:solidFill>
              </a:rPr>
              <a:t>logM</a:t>
            </a:r>
            <a:r>
              <a:rPr lang="en-US" altLang="ja-JP" dirty="0" smtClean="0">
                <a:solidFill>
                  <a:prstClr val="black"/>
                </a:solidFill>
              </a:rPr>
              <a:t>=11-12</a:t>
            </a:r>
          </a:p>
          <a:p>
            <a:r>
              <a:rPr lang="en-US" altLang="ja-JP" dirty="0" err="1" smtClean="0">
                <a:solidFill>
                  <a:prstClr val="black"/>
                </a:solidFill>
              </a:rPr>
              <a:t>logM</a:t>
            </a:r>
            <a:r>
              <a:rPr lang="en-US" altLang="ja-JP" dirty="0" smtClean="0">
                <a:solidFill>
                  <a:prstClr val="black"/>
                </a:solidFill>
              </a:rPr>
              <a:t>=10-11</a:t>
            </a:r>
          </a:p>
          <a:p>
            <a:r>
              <a:rPr lang="en-US" altLang="ja-JP" dirty="0" err="1" smtClean="0">
                <a:solidFill>
                  <a:prstClr val="black"/>
                </a:solidFill>
              </a:rPr>
              <a:t>logM</a:t>
            </a:r>
            <a:r>
              <a:rPr lang="en-US" altLang="ja-JP" dirty="0" smtClean="0">
                <a:solidFill>
                  <a:prstClr val="black"/>
                </a:solidFill>
              </a:rPr>
              <a:t>=9-10</a:t>
            </a:r>
          </a:p>
          <a:p>
            <a:r>
              <a:rPr lang="en-US" altLang="ja-JP" dirty="0" err="1" smtClean="0">
                <a:solidFill>
                  <a:prstClr val="black"/>
                </a:solidFill>
              </a:rPr>
              <a:t>logM</a:t>
            </a:r>
            <a:r>
              <a:rPr lang="en-US" altLang="ja-JP" dirty="0" smtClean="0">
                <a:solidFill>
                  <a:prstClr val="black"/>
                </a:solidFill>
              </a:rPr>
              <a:t>=8-9</a:t>
            </a:r>
            <a:endParaRPr lang="ja-JP" altLang="en-US" dirty="0">
              <a:solidFill>
                <a:prstClr val="black"/>
              </a:solidFill>
            </a:endParaRPr>
          </a:p>
        </p:txBody>
      </p:sp>
      <p:cxnSp>
        <p:nvCxnSpPr>
          <p:cNvPr id="6" name="直線コネクタ 5"/>
          <p:cNvCxnSpPr/>
          <p:nvPr/>
        </p:nvCxnSpPr>
        <p:spPr>
          <a:xfrm>
            <a:off x="6804248" y="2420888"/>
            <a:ext cx="14069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6793562" y="1865144"/>
            <a:ext cx="14069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6794088" y="2143904"/>
            <a:ext cx="14069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6783402" y="1608480"/>
            <a:ext cx="14069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64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483768" y="2420888"/>
            <a:ext cx="43131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Lyα</a:t>
            </a:r>
            <a:r>
              <a:rPr kumimoji="1" lang="ja-JP" altLang="en-US" sz="4000" dirty="0" smtClean="0"/>
              <a:t>の </a:t>
            </a:r>
            <a:r>
              <a:rPr kumimoji="1" lang="en-US" altLang="ja-JP" sz="4000" dirty="0" smtClean="0"/>
              <a:t>attenuation</a:t>
            </a:r>
          </a:p>
          <a:p>
            <a:r>
              <a:rPr lang="ja-JP" altLang="en-US" sz="4000" dirty="0" smtClean="0"/>
              <a:t>　（</a:t>
            </a:r>
            <a:r>
              <a:rPr lang="en-US" altLang="ja-JP" sz="4000" dirty="0" smtClean="0"/>
              <a:t>z&lt;7 </a:t>
            </a:r>
            <a:r>
              <a:rPr lang="ja-JP" altLang="en-US" sz="4000" dirty="0" smtClean="0"/>
              <a:t>の観測）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67733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仙台研究\プレゼン２\DENET黒川温泉\ono1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3196164" cy="324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仙台研究\プレゼン２\DENET黒川温泉\ono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203" y="1340768"/>
            <a:ext cx="5211688" cy="489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755576" y="332656"/>
            <a:ext cx="3825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prstClr val="black"/>
                </a:solidFill>
              </a:rPr>
              <a:t>rapid decline at z~7</a:t>
            </a:r>
            <a:endParaRPr lang="ja-JP" altLang="en-US" sz="3600" dirty="0">
              <a:solidFill>
                <a:prstClr val="black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860032" y="609655"/>
            <a:ext cx="1619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Ono et al. 2011</a:t>
            </a:r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83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475656" y="2852935"/>
            <a:ext cx="6072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prstClr val="black"/>
                </a:solidFill>
              </a:rPr>
              <a:t>z=10 </a:t>
            </a:r>
            <a:r>
              <a:rPr lang="ja-JP" altLang="en-US" sz="3200" dirty="0" smtClean="0">
                <a:solidFill>
                  <a:prstClr val="black"/>
                </a:solidFill>
              </a:rPr>
              <a:t>銀河と再電離のトポロジー</a:t>
            </a:r>
            <a:endParaRPr lang="ja-JP" alt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63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547664" y="260648"/>
            <a:ext cx="57967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dirty="0" smtClean="0">
                <a:solidFill>
                  <a:srgbClr val="66FF99"/>
                </a:solidFill>
              </a:rPr>
              <a:t>WISH </a:t>
            </a:r>
            <a:r>
              <a:rPr lang="ja-JP" altLang="en-US" sz="4400" dirty="0">
                <a:solidFill>
                  <a:srgbClr val="66FF99"/>
                </a:solidFill>
              </a:rPr>
              <a:t>計画</a:t>
            </a:r>
            <a:r>
              <a:rPr lang="ja-JP" altLang="en-US" sz="4400" dirty="0" smtClean="0">
                <a:solidFill>
                  <a:srgbClr val="66FF99"/>
                </a:solidFill>
              </a:rPr>
              <a:t>の科学目的</a:t>
            </a:r>
            <a:endParaRPr lang="ja-JP" altLang="en-US" sz="4400" dirty="0">
              <a:solidFill>
                <a:srgbClr val="66FF99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36408" y="1102578"/>
            <a:ext cx="8419292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solidFill>
                  <a:srgbClr val="FFFF00"/>
                </a:solidFill>
              </a:rPr>
              <a:t>１．宇宙最初期の銀河形成（主目的）</a:t>
            </a:r>
            <a:endParaRPr lang="en-US" altLang="ja-JP" sz="3600" dirty="0" smtClean="0">
              <a:solidFill>
                <a:srgbClr val="FFFF00"/>
              </a:solidFill>
            </a:endParaRPr>
          </a:p>
          <a:p>
            <a:r>
              <a:rPr lang="ja-JP" altLang="en-US" sz="2800" dirty="0">
                <a:solidFill>
                  <a:prstClr val="white"/>
                </a:solidFill>
              </a:rPr>
              <a:t>　</a:t>
            </a:r>
            <a:r>
              <a:rPr lang="ja-JP" altLang="en-US" sz="2800" dirty="0" smtClean="0">
                <a:solidFill>
                  <a:prstClr val="white"/>
                </a:solidFill>
              </a:rPr>
              <a:t>　</a:t>
            </a:r>
            <a:r>
              <a:rPr lang="en-US" altLang="ja-JP" sz="2800" dirty="0" smtClean="0">
                <a:solidFill>
                  <a:prstClr val="white"/>
                </a:solidFill>
              </a:rPr>
              <a:t>- </a:t>
            </a:r>
            <a:r>
              <a:rPr lang="ja-JP" altLang="en-US" sz="2800" dirty="0">
                <a:solidFill>
                  <a:prstClr val="white"/>
                </a:solidFill>
              </a:rPr>
              <a:t> </a:t>
            </a:r>
            <a:r>
              <a:rPr lang="ja-JP" altLang="en-US" sz="2800" dirty="0" smtClean="0">
                <a:solidFill>
                  <a:prstClr val="white"/>
                </a:solidFill>
              </a:rPr>
              <a:t>銀河宇宙史・最後のフロンティア</a:t>
            </a:r>
            <a:endParaRPr lang="en-US" altLang="ja-JP" sz="2800" dirty="0" smtClean="0">
              <a:solidFill>
                <a:prstClr val="white"/>
              </a:solidFill>
            </a:endParaRPr>
          </a:p>
          <a:p>
            <a:r>
              <a:rPr lang="ja-JP" altLang="en-US" sz="2800" dirty="0">
                <a:solidFill>
                  <a:prstClr val="white"/>
                </a:solidFill>
              </a:rPr>
              <a:t>　</a:t>
            </a:r>
            <a:r>
              <a:rPr lang="ja-JP" altLang="en-US" sz="2800" dirty="0" smtClean="0">
                <a:solidFill>
                  <a:prstClr val="white"/>
                </a:solidFill>
              </a:rPr>
              <a:t>　</a:t>
            </a:r>
            <a:r>
              <a:rPr lang="en-US" altLang="ja-JP" sz="2800" dirty="0" smtClean="0">
                <a:solidFill>
                  <a:prstClr val="white"/>
                </a:solidFill>
              </a:rPr>
              <a:t>-  </a:t>
            </a:r>
            <a:r>
              <a:rPr lang="ja-JP" altLang="en-US" sz="2800" dirty="0" smtClean="0">
                <a:solidFill>
                  <a:prstClr val="white"/>
                </a:solidFill>
              </a:rPr>
              <a:t>宇宙再電離を跨ぐ初期銀河形成</a:t>
            </a:r>
            <a:endParaRPr lang="en-US" altLang="ja-JP" sz="2800" dirty="0" smtClean="0">
              <a:solidFill>
                <a:prstClr val="white"/>
              </a:solidFill>
            </a:endParaRPr>
          </a:p>
          <a:p>
            <a:r>
              <a:rPr lang="en-US" altLang="ja-JP" sz="2800" dirty="0">
                <a:solidFill>
                  <a:prstClr val="white"/>
                </a:solidFill>
              </a:rPr>
              <a:t> </a:t>
            </a:r>
            <a:r>
              <a:rPr lang="en-US" altLang="ja-JP" sz="2800" dirty="0" smtClean="0">
                <a:solidFill>
                  <a:prstClr val="white"/>
                </a:solidFill>
              </a:rPr>
              <a:t>       -  </a:t>
            </a:r>
            <a:r>
              <a:rPr lang="ja-JP" altLang="en-US" sz="2800" dirty="0" smtClean="0">
                <a:solidFill>
                  <a:prstClr val="white"/>
                </a:solidFill>
              </a:rPr>
              <a:t>高赤方偏移の非常に明るい超新星</a:t>
            </a:r>
            <a:endParaRPr lang="en-US" altLang="ja-JP" sz="2800" dirty="0" smtClean="0">
              <a:solidFill>
                <a:prstClr val="white"/>
              </a:solidFill>
            </a:endParaRPr>
          </a:p>
          <a:p>
            <a:endParaRPr lang="en-US" altLang="ja-JP" sz="2800" dirty="0" smtClean="0">
              <a:solidFill>
                <a:prstClr val="white"/>
              </a:solidFill>
            </a:endParaRPr>
          </a:p>
          <a:p>
            <a:r>
              <a:rPr lang="ja-JP" altLang="en-US" sz="3600" dirty="0">
                <a:solidFill>
                  <a:srgbClr val="FFFF00"/>
                </a:solidFill>
              </a:rPr>
              <a:t>２．</a:t>
            </a:r>
            <a:r>
              <a:rPr lang="en-US" altLang="ja-JP" sz="3600" dirty="0" err="1" smtClean="0">
                <a:solidFill>
                  <a:srgbClr val="FFFF00"/>
                </a:solidFill>
              </a:rPr>
              <a:t>Ia</a:t>
            </a:r>
            <a:r>
              <a:rPr lang="ja-JP" altLang="en-US" sz="3600" dirty="0" smtClean="0">
                <a:solidFill>
                  <a:srgbClr val="FFFF00"/>
                </a:solidFill>
              </a:rPr>
              <a:t>型超新星による宇宙の加速膨張史</a:t>
            </a:r>
            <a:endParaRPr lang="en-US" altLang="ja-JP" sz="3600" dirty="0" smtClean="0">
              <a:solidFill>
                <a:srgbClr val="FFFF00"/>
              </a:solidFill>
            </a:endParaRPr>
          </a:p>
          <a:p>
            <a:r>
              <a:rPr lang="ja-JP" altLang="en-US" sz="2800" dirty="0">
                <a:solidFill>
                  <a:prstClr val="white"/>
                </a:solidFill>
              </a:rPr>
              <a:t>　</a:t>
            </a:r>
            <a:r>
              <a:rPr lang="ja-JP" altLang="en-US" sz="2800" dirty="0" smtClean="0">
                <a:solidFill>
                  <a:prstClr val="white"/>
                </a:solidFill>
              </a:rPr>
              <a:t>　</a:t>
            </a:r>
            <a:r>
              <a:rPr lang="en-US" altLang="ja-JP" sz="2800" dirty="0" smtClean="0">
                <a:solidFill>
                  <a:prstClr val="white"/>
                </a:solidFill>
              </a:rPr>
              <a:t>-  </a:t>
            </a:r>
            <a:r>
              <a:rPr lang="ja-JP" altLang="en-US" sz="2800" dirty="0" smtClean="0">
                <a:solidFill>
                  <a:prstClr val="white"/>
                </a:solidFill>
              </a:rPr>
              <a:t>高精度観測による精密宇宙論</a:t>
            </a:r>
            <a:endParaRPr lang="en-US" altLang="ja-JP" sz="2800" dirty="0" smtClean="0">
              <a:solidFill>
                <a:prstClr val="white"/>
              </a:solidFill>
            </a:endParaRPr>
          </a:p>
          <a:p>
            <a:endParaRPr lang="en-US" altLang="ja-JP" sz="2800" dirty="0">
              <a:solidFill>
                <a:prstClr val="white"/>
              </a:solidFill>
            </a:endParaRPr>
          </a:p>
          <a:p>
            <a:r>
              <a:rPr lang="ja-JP" altLang="en-US" sz="3600" dirty="0">
                <a:solidFill>
                  <a:srgbClr val="FFFF00"/>
                </a:solidFill>
              </a:rPr>
              <a:t>３</a:t>
            </a:r>
            <a:r>
              <a:rPr lang="ja-JP" altLang="en-US" sz="3600" dirty="0" smtClean="0">
                <a:solidFill>
                  <a:srgbClr val="FFFF00"/>
                </a:solidFill>
              </a:rPr>
              <a:t>．次世代の近赤外線撮像サーベイ</a:t>
            </a:r>
            <a:endParaRPr lang="en-US" altLang="ja-JP" sz="3600" dirty="0" smtClean="0">
              <a:solidFill>
                <a:srgbClr val="FFFF00"/>
              </a:solidFill>
            </a:endParaRPr>
          </a:p>
          <a:p>
            <a:r>
              <a:rPr lang="en-US" altLang="ja-JP" sz="3600" dirty="0">
                <a:solidFill>
                  <a:prstClr val="white"/>
                </a:solidFill>
              </a:rPr>
              <a:t> </a:t>
            </a:r>
            <a:r>
              <a:rPr lang="en-US" altLang="ja-JP" sz="3600" dirty="0" smtClean="0">
                <a:solidFill>
                  <a:prstClr val="white"/>
                </a:solidFill>
              </a:rPr>
              <a:t>     </a:t>
            </a:r>
            <a:r>
              <a:rPr lang="en-US" altLang="ja-JP" sz="2800" dirty="0" smtClean="0">
                <a:solidFill>
                  <a:prstClr val="white"/>
                </a:solidFill>
              </a:rPr>
              <a:t>-  </a:t>
            </a:r>
            <a:r>
              <a:rPr lang="ja-JP" altLang="en-US" sz="2800" dirty="0" smtClean="0">
                <a:solidFill>
                  <a:prstClr val="white"/>
                </a:solidFill>
              </a:rPr>
              <a:t>様々な分野で新たな天文学研究を開拓</a:t>
            </a:r>
            <a:endParaRPr lang="en-US" altLang="ja-JP" sz="2800" dirty="0" smtClean="0">
              <a:solidFill>
                <a:prstClr val="white"/>
              </a:solidFill>
            </a:endParaRPr>
          </a:p>
          <a:p>
            <a:r>
              <a:rPr lang="ja-JP" altLang="en-US" sz="2800" dirty="0">
                <a:solidFill>
                  <a:prstClr val="white"/>
                </a:solidFill>
              </a:rPr>
              <a:t>　</a:t>
            </a:r>
            <a:r>
              <a:rPr lang="ja-JP" altLang="en-US" sz="2800" dirty="0" smtClean="0">
                <a:solidFill>
                  <a:prstClr val="white"/>
                </a:solidFill>
              </a:rPr>
              <a:t>　</a:t>
            </a:r>
            <a:r>
              <a:rPr lang="en-US" altLang="ja-JP" sz="2800" dirty="0" smtClean="0">
                <a:solidFill>
                  <a:prstClr val="white"/>
                </a:solidFill>
              </a:rPr>
              <a:t>-  </a:t>
            </a:r>
            <a:r>
              <a:rPr lang="ja-JP" altLang="en-US" sz="2800" dirty="0" smtClean="0">
                <a:solidFill>
                  <a:prstClr val="white"/>
                </a:solidFill>
              </a:rPr>
              <a:t>これまでにない、深さ・広視野の観測</a:t>
            </a:r>
            <a:endParaRPr lang="ja-JP" altLang="en-US" sz="2800" dirty="0">
              <a:solidFill>
                <a:prstClr val="white"/>
              </a:solidFill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236408" y="1030089"/>
            <a:ext cx="8296032" cy="203887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143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仙台研究\プレゼン２\IPMUminiWS\Iliev1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889676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5004048" y="6021288"/>
            <a:ext cx="2713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err="1" smtClean="0">
                <a:solidFill>
                  <a:prstClr val="black"/>
                </a:solidFill>
              </a:rPr>
              <a:t>Iliev</a:t>
            </a:r>
            <a:r>
              <a:rPr lang="en-US" altLang="ja-JP" sz="3200" dirty="0" smtClean="0">
                <a:solidFill>
                  <a:prstClr val="black"/>
                </a:solidFill>
              </a:rPr>
              <a:t> et al. 2012</a:t>
            </a:r>
            <a:endParaRPr lang="ja-JP" altLang="en-US" sz="3200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83568" y="620688"/>
            <a:ext cx="59937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prstClr val="black"/>
                </a:solidFill>
              </a:rPr>
              <a:t>High Mass Halo  vs. Low Mass Halo</a:t>
            </a:r>
          </a:p>
          <a:p>
            <a:r>
              <a:rPr lang="en-US" altLang="ja-JP" sz="3200" dirty="0" smtClean="0">
                <a:solidFill>
                  <a:prstClr val="black"/>
                </a:solidFill>
              </a:rPr>
              <a:t>Responsible for </a:t>
            </a:r>
            <a:r>
              <a:rPr lang="en-US" altLang="ja-JP" sz="3200" dirty="0" err="1" smtClean="0">
                <a:solidFill>
                  <a:prstClr val="black"/>
                </a:solidFill>
              </a:rPr>
              <a:t>Reoinization</a:t>
            </a:r>
            <a:endParaRPr lang="ja-JP" altLang="en-US" sz="3200" dirty="0">
              <a:solidFill>
                <a:prstClr val="black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360669" y="4882750"/>
            <a:ext cx="1963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High-mass Halo </a:t>
            </a:r>
            <a:r>
              <a:rPr kumimoji="1" lang="ja-JP" altLang="en-US" dirty="0" smtClean="0"/>
              <a:t>が</a:t>
            </a:r>
            <a:endParaRPr kumimoji="1" lang="en-US" altLang="ja-JP" dirty="0" smtClean="0"/>
          </a:p>
          <a:p>
            <a:r>
              <a:rPr lang="ja-JP" altLang="en-US" dirty="0"/>
              <a:t>支配的に</a:t>
            </a:r>
            <a:r>
              <a:rPr lang="ja-JP" altLang="en-US" dirty="0" smtClean="0"/>
              <a:t>なる</a:t>
            </a:r>
            <a:r>
              <a:rPr lang="ja-JP" altLang="en-US" dirty="0"/>
              <a:t>場合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83568" y="4882750"/>
            <a:ext cx="1963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low</a:t>
            </a:r>
            <a:r>
              <a:rPr kumimoji="1" lang="en-US" altLang="ja-JP" dirty="0" smtClean="0"/>
              <a:t>-mass Halo </a:t>
            </a:r>
            <a:r>
              <a:rPr kumimoji="1" lang="ja-JP" altLang="en-US" dirty="0" smtClean="0"/>
              <a:t>が</a:t>
            </a:r>
            <a:endParaRPr kumimoji="1" lang="en-US" altLang="ja-JP" dirty="0" smtClean="0"/>
          </a:p>
          <a:p>
            <a:r>
              <a:rPr lang="ja-JP" altLang="en-US" dirty="0"/>
              <a:t>支配的に</a:t>
            </a:r>
            <a:r>
              <a:rPr lang="ja-JP" altLang="en-US" dirty="0" smtClean="0"/>
              <a:t>なる</a:t>
            </a:r>
            <a:r>
              <a:rPr lang="ja-JP" altLang="en-US" dirty="0"/>
              <a:t>場合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3310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475656" y="2852935"/>
            <a:ext cx="5929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prstClr val="black"/>
                </a:solidFill>
              </a:rPr>
              <a:t>銀河の紫外線スロープと再電離</a:t>
            </a:r>
            <a:endParaRPr lang="ja-JP" alt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63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0" y="1124744"/>
            <a:ext cx="9144000" cy="0"/>
          </a:xfrm>
          <a:prstGeom prst="lin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179512" y="0"/>
            <a:ext cx="3752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WFC3 </a:t>
            </a:r>
            <a:r>
              <a:rPr lang="ja-JP" altLang="en-US" dirty="0" smtClean="0">
                <a:solidFill>
                  <a:prstClr val="black"/>
                </a:solidFill>
              </a:rPr>
              <a:t>による </a:t>
            </a:r>
            <a:r>
              <a:rPr lang="en-US" altLang="ja-JP" dirty="0" smtClean="0">
                <a:solidFill>
                  <a:prstClr val="black"/>
                </a:solidFill>
              </a:rPr>
              <a:t>z=7-10 </a:t>
            </a:r>
            <a:r>
              <a:rPr lang="ja-JP" altLang="en-US" dirty="0" smtClean="0">
                <a:solidFill>
                  <a:prstClr val="black"/>
                </a:solidFill>
              </a:rPr>
              <a:t>銀河候補の観測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71600" y="332656"/>
            <a:ext cx="22220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dirty="0" smtClean="0">
                <a:solidFill>
                  <a:prstClr val="black"/>
                </a:solidFill>
              </a:rPr>
              <a:t>UV slope</a:t>
            </a:r>
            <a:endParaRPr lang="ja-JP" altLang="en-US" sz="4400" dirty="0">
              <a:solidFill>
                <a:prstClr val="black"/>
              </a:solidFill>
            </a:endParaRPr>
          </a:p>
        </p:txBody>
      </p:sp>
      <p:pic>
        <p:nvPicPr>
          <p:cNvPr id="6" name="Picture 2" descr="C:\仙台研究\プレゼン２\長崎\bouwens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214554"/>
            <a:ext cx="4857784" cy="4018167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1142976" y="1214422"/>
            <a:ext cx="24096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5400" dirty="0" err="1" smtClean="0">
                <a:solidFill>
                  <a:prstClr val="black"/>
                </a:solidFill>
              </a:rPr>
              <a:t>F</a:t>
            </a:r>
            <a:r>
              <a:rPr lang="en-US" altLang="ja-JP" sz="5400" baseline="-25000" dirty="0" err="1" smtClean="0">
                <a:solidFill>
                  <a:prstClr val="black"/>
                </a:solidFill>
              </a:rPr>
              <a:t>λ</a:t>
            </a:r>
            <a:r>
              <a:rPr lang="ja-JP" altLang="en-US" sz="5400" dirty="0" smtClean="0">
                <a:solidFill>
                  <a:prstClr val="black"/>
                </a:solidFill>
              </a:rPr>
              <a:t>　</a:t>
            </a:r>
            <a:r>
              <a:rPr lang="en-US" altLang="ja-JP" sz="5400" dirty="0" smtClean="0">
                <a:solidFill>
                  <a:prstClr val="black"/>
                </a:solidFill>
              </a:rPr>
              <a:t>~ </a:t>
            </a:r>
            <a:r>
              <a:rPr lang="en-US" altLang="ja-JP" sz="5400" dirty="0" err="1" smtClean="0">
                <a:solidFill>
                  <a:prstClr val="black"/>
                </a:solidFill>
              </a:rPr>
              <a:t>λ</a:t>
            </a:r>
            <a:r>
              <a:rPr lang="en-US" altLang="ja-JP" sz="5400" baseline="30000" dirty="0" err="1" smtClean="0">
                <a:solidFill>
                  <a:prstClr val="black"/>
                </a:solidFill>
              </a:rPr>
              <a:t>β</a:t>
            </a:r>
            <a:endParaRPr lang="en-US" altLang="ja-JP" sz="5400" baseline="30000" dirty="0" smtClean="0">
              <a:solidFill>
                <a:prstClr val="black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000496" y="1357298"/>
            <a:ext cx="1090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prstClr val="black"/>
                </a:solidFill>
              </a:rPr>
              <a:t>（</a:t>
            </a:r>
            <a:r>
              <a:rPr lang="en-US" altLang="ja-JP" sz="3200" dirty="0" smtClean="0">
                <a:solidFill>
                  <a:prstClr val="black"/>
                </a:solidFill>
              </a:rPr>
              <a:t>UV</a:t>
            </a:r>
            <a:r>
              <a:rPr lang="ja-JP" altLang="en-US" sz="3200" dirty="0" smtClean="0">
                <a:solidFill>
                  <a:prstClr val="black"/>
                </a:solidFill>
              </a:rPr>
              <a:t>）</a:t>
            </a:r>
            <a:endParaRPr lang="ja-JP" altLang="en-US" sz="3200" dirty="0">
              <a:solidFill>
                <a:prstClr val="black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072066" y="2214554"/>
            <a:ext cx="378142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prstClr val="black"/>
                </a:solidFill>
              </a:rPr>
              <a:t>◆</a:t>
            </a:r>
            <a:r>
              <a:rPr lang="en-US" altLang="ja-JP" sz="3200" dirty="0" smtClean="0">
                <a:solidFill>
                  <a:prstClr val="black"/>
                </a:solidFill>
              </a:rPr>
              <a:t>Higher Redshift</a:t>
            </a:r>
          </a:p>
          <a:p>
            <a:r>
              <a:rPr lang="ja-JP" altLang="en-US" sz="3200" dirty="0" smtClean="0">
                <a:solidFill>
                  <a:prstClr val="black"/>
                </a:solidFill>
              </a:rPr>
              <a:t>◆</a:t>
            </a:r>
            <a:r>
              <a:rPr lang="en-US" altLang="ja-JP" sz="3200" dirty="0" smtClean="0">
                <a:solidFill>
                  <a:prstClr val="black"/>
                </a:solidFill>
              </a:rPr>
              <a:t>Fainter Galaxies</a:t>
            </a:r>
          </a:p>
          <a:p>
            <a:r>
              <a:rPr lang="en-US" altLang="ja-JP" sz="3200" dirty="0">
                <a:solidFill>
                  <a:prstClr val="black"/>
                </a:solidFill>
              </a:rPr>
              <a:t> </a:t>
            </a:r>
            <a:r>
              <a:rPr lang="en-US" altLang="ja-JP" sz="3200" dirty="0" smtClean="0">
                <a:solidFill>
                  <a:srgbClr val="0070C0"/>
                </a:solidFill>
              </a:rPr>
              <a:t>Blue</a:t>
            </a:r>
          </a:p>
          <a:p>
            <a:endParaRPr lang="en-US" altLang="ja-JP" sz="3200" dirty="0" smtClean="0">
              <a:solidFill>
                <a:prstClr val="black"/>
              </a:solidFill>
            </a:endParaRPr>
          </a:p>
          <a:p>
            <a:r>
              <a:rPr lang="en-US" altLang="ja-JP" sz="3200" dirty="0" smtClean="0">
                <a:solidFill>
                  <a:prstClr val="black"/>
                </a:solidFill>
              </a:rPr>
              <a:t>How to produce</a:t>
            </a:r>
          </a:p>
          <a:p>
            <a:r>
              <a:rPr lang="en-US" altLang="ja-JP" sz="3200" dirty="0">
                <a:solidFill>
                  <a:prstClr val="black"/>
                </a:solidFill>
              </a:rPr>
              <a:t>s</a:t>
            </a:r>
            <a:r>
              <a:rPr lang="en-US" altLang="ja-JP" sz="3200" dirty="0" smtClean="0">
                <a:solidFill>
                  <a:prstClr val="black"/>
                </a:solidFill>
              </a:rPr>
              <a:t>pectra with β ~ -3</a:t>
            </a:r>
            <a:r>
              <a:rPr lang="ja-JP" altLang="en-US" sz="3200" dirty="0" smtClean="0">
                <a:solidFill>
                  <a:prstClr val="black"/>
                </a:solidFill>
              </a:rPr>
              <a:t>？</a:t>
            </a:r>
            <a:r>
              <a:rPr lang="en-US" altLang="ja-JP" sz="3200" dirty="0" smtClean="0">
                <a:solidFill>
                  <a:prstClr val="black"/>
                </a:solidFill>
              </a:rPr>
              <a:t> </a:t>
            </a:r>
            <a:endParaRPr lang="ja-JP" altLang="en-US" sz="3200" dirty="0">
              <a:solidFill>
                <a:prstClr val="black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428728" y="6215082"/>
            <a:ext cx="2757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err="1" smtClean="0">
                <a:solidFill>
                  <a:prstClr val="black"/>
                </a:solidFill>
              </a:rPr>
              <a:t>Bouwens</a:t>
            </a:r>
            <a:r>
              <a:rPr lang="en-US" altLang="ja-JP" sz="2400" dirty="0" smtClean="0">
                <a:solidFill>
                  <a:prstClr val="black"/>
                </a:solidFill>
              </a:rPr>
              <a:t> et al. 2010 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03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仙台研究\プレゼン２\長崎\bouwens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36912"/>
            <a:ext cx="4430482" cy="3929090"/>
          </a:xfrm>
          <a:prstGeom prst="rect">
            <a:avLst/>
          </a:prstGeom>
          <a:noFill/>
        </p:spPr>
      </p:pic>
      <p:sp>
        <p:nvSpPr>
          <p:cNvPr id="4" name="テキスト ボックス 3"/>
          <p:cNvSpPr txBox="1"/>
          <p:nvPr/>
        </p:nvSpPr>
        <p:spPr>
          <a:xfrm>
            <a:off x="714348" y="1849954"/>
            <a:ext cx="2845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prstClr val="black"/>
                </a:solidFill>
              </a:rPr>
              <a:t>～</a:t>
            </a:r>
            <a:r>
              <a:rPr lang="en-US" altLang="ja-JP" sz="2800" dirty="0" smtClean="0">
                <a:solidFill>
                  <a:prstClr val="black"/>
                </a:solidFill>
              </a:rPr>
              <a:t>solar </a:t>
            </a:r>
            <a:r>
              <a:rPr lang="en-US" altLang="ja-JP" sz="2800" dirty="0" err="1" smtClean="0">
                <a:solidFill>
                  <a:prstClr val="black"/>
                </a:solidFill>
              </a:rPr>
              <a:t>metallicity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pic>
        <p:nvPicPr>
          <p:cNvPr id="2052" name="Picture 4" descr="C:\仙台研究\プレゼン２\長崎\bouwens4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492896"/>
            <a:ext cx="4551021" cy="4071966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5214942" y="1921392"/>
            <a:ext cx="3330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prstClr val="black"/>
                </a:solidFill>
              </a:rPr>
              <a:t>Extremely metal poor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0" y="1124744"/>
            <a:ext cx="9144000" cy="0"/>
          </a:xfrm>
          <a:prstGeom prst="lin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179512" y="0"/>
            <a:ext cx="3752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WFC3 </a:t>
            </a:r>
            <a:r>
              <a:rPr lang="ja-JP" altLang="en-US" dirty="0" smtClean="0">
                <a:solidFill>
                  <a:prstClr val="black"/>
                </a:solidFill>
              </a:rPr>
              <a:t>による </a:t>
            </a:r>
            <a:r>
              <a:rPr lang="en-US" altLang="ja-JP" dirty="0" smtClean="0">
                <a:solidFill>
                  <a:prstClr val="black"/>
                </a:solidFill>
              </a:rPr>
              <a:t>z=7-10 </a:t>
            </a:r>
            <a:r>
              <a:rPr lang="ja-JP" altLang="en-US" dirty="0" smtClean="0">
                <a:solidFill>
                  <a:prstClr val="black"/>
                </a:solidFill>
              </a:rPr>
              <a:t>銀河候補の観測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71600" y="332656"/>
            <a:ext cx="26786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dirty="0" smtClean="0">
                <a:solidFill>
                  <a:prstClr val="black"/>
                </a:solidFill>
              </a:rPr>
              <a:t>UV spectra</a:t>
            </a:r>
            <a:endParaRPr lang="ja-JP" altLang="en-US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10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仙台研究\プレゼン２\IPMUminiWS\inoue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3" y="1238457"/>
            <a:ext cx="4260943" cy="435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仙台研究\プレゼン２\IPMUminiWS\inoue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022" y="1196752"/>
            <a:ext cx="4720466" cy="436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09033" y="404664"/>
            <a:ext cx="8794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prstClr val="black"/>
                </a:solidFill>
              </a:rPr>
              <a:t>Expected NIR Colors of Galaxies at z&gt;7 for POPIII, EMP stars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804248" y="5991671"/>
            <a:ext cx="2279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8064A2">
                    <a:lumMod val="50000"/>
                  </a:srgbClr>
                </a:solidFill>
              </a:rPr>
              <a:t>Inoue, WISH</a:t>
            </a:r>
          </a:p>
          <a:p>
            <a:r>
              <a:rPr lang="en-US" altLang="ja-JP" sz="2400" dirty="0" smtClean="0">
                <a:solidFill>
                  <a:srgbClr val="8064A2">
                    <a:lumMod val="50000"/>
                  </a:srgbClr>
                </a:solidFill>
              </a:rPr>
              <a:t>Inoue et al. 2011</a:t>
            </a:r>
            <a:endParaRPr lang="ja-JP" altLang="en-US" sz="2400" dirty="0">
              <a:solidFill>
                <a:srgbClr val="8064A2">
                  <a:lumMod val="50000"/>
                </a:srgbClr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095591" y="5553278"/>
            <a:ext cx="486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(</a:t>
            </a:r>
            <a:r>
              <a:rPr lang="en-US" altLang="ja-JP" dirty="0" err="1" smtClean="0">
                <a:solidFill>
                  <a:prstClr val="black"/>
                </a:solidFill>
              </a:rPr>
              <a:t>fesc</a:t>
            </a:r>
            <a:r>
              <a:rPr lang="en-US" altLang="ja-JP" dirty="0" smtClean="0">
                <a:solidFill>
                  <a:prstClr val="black"/>
                </a:solidFill>
              </a:rPr>
              <a:t>, Ta)= </a:t>
            </a:r>
            <a:r>
              <a:rPr lang="en-US" altLang="ja-JP" dirty="0" smtClean="0">
                <a:solidFill>
                  <a:srgbClr val="FF0000"/>
                </a:solidFill>
              </a:rPr>
              <a:t>(1,1),  </a:t>
            </a:r>
            <a:r>
              <a:rPr lang="en-US" altLang="ja-JP" dirty="0" smtClean="0">
                <a:solidFill>
                  <a:srgbClr val="FF00FF"/>
                </a:solidFill>
              </a:rPr>
              <a:t>(0,0), </a:t>
            </a:r>
            <a:r>
              <a:rPr lang="en-US" altLang="ja-JP" dirty="0" smtClean="0">
                <a:solidFill>
                  <a:srgbClr val="92D050"/>
                </a:solidFill>
              </a:rPr>
              <a:t>(0.1, 0.1), </a:t>
            </a:r>
            <a:r>
              <a:rPr lang="en-US" altLang="ja-JP" dirty="0" smtClean="0">
                <a:solidFill>
                  <a:srgbClr val="0000CC"/>
                </a:solidFill>
              </a:rPr>
              <a:t>(0.1, 1), </a:t>
            </a:r>
            <a:r>
              <a:rPr lang="en-US" altLang="ja-JP" dirty="0" smtClean="0">
                <a:solidFill>
                  <a:srgbClr val="00B0F0"/>
                </a:solidFill>
              </a:rPr>
              <a:t>(0.5, 0.5)</a:t>
            </a:r>
            <a:endParaRPr lang="ja-JP" altLang="en-US" dirty="0">
              <a:solidFill>
                <a:srgbClr val="00B0F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27584" y="6165304"/>
            <a:ext cx="3984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solidFill>
                  <a:prstClr val="black"/>
                </a:solidFill>
              </a:rPr>
              <a:t>Fesc</a:t>
            </a:r>
            <a:r>
              <a:rPr lang="en-US" altLang="ja-JP" dirty="0" smtClean="0">
                <a:solidFill>
                  <a:prstClr val="black"/>
                </a:solidFill>
              </a:rPr>
              <a:t>: escape fraction of ionizing photons</a:t>
            </a:r>
          </a:p>
          <a:p>
            <a:r>
              <a:rPr lang="en-US" altLang="ja-JP" dirty="0" smtClean="0">
                <a:solidFill>
                  <a:prstClr val="black"/>
                </a:solidFill>
              </a:rPr>
              <a:t>Ta: Lyα transmission rate</a:t>
            </a:r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74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仙台研究\プレゼン２\IPMUminiWS\inoue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24" y="1268760"/>
            <a:ext cx="85047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6084168" y="6093296"/>
            <a:ext cx="2463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0000CC"/>
                </a:solidFill>
              </a:rPr>
              <a:t>Inoue, A., WISH</a:t>
            </a:r>
            <a:endParaRPr lang="ja-JP" altLang="en-US" sz="2800" dirty="0">
              <a:solidFill>
                <a:srgbClr val="0000CC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403648" y="692696"/>
            <a:ext cx="1858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0000CC"/>
                </a:solidFill>
              </a:rPr>
              <a:t>1μm-drop</a:t>
            </a:r>
            <a:endParaRPr lang="ja-JP" altLang="en-US" sz="3200" dirty="0">
              <a:solidFill>
                <a:srgbClr val="0000CC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76691" y="692696"/>
            <a:ext cx="2170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0000CC"/>
                </a:solidFill>
              </a:rPr>
              <a:t>1.4μm-drop</a:t>
            </a:r>
            <a:endParaRPr lang="ja-JP" altLang="en-US" sz="3200" dirty="0">
              <a:solidFill>
                <a:srgbClr val="0000CC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355720" y="767709"/>
            <a:ext cx="2170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0000CC"/>
                </a:solidFill>
              </a:rPr>
              <a:t>1.8μm-drop</a:t>
            </a:r>
            <a:endParaRPr lang="ja-JP" altLang="en-US" sz="3200" dirty="0">
              <a:solidFill>
                <a:srgbClr val="0000CC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48252" y="4679558"/>
            <a:ext cx="7627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prstClr val="black"/>
                </a:solidFill>
              </a:rPr>
              <a:t>Z=POPIII, 1x10^-5, 4x10^-4, 2x10^-2 (from bottom)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48252" y="5202778"/>
            <a:ext cx="2660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err="1" smtClean="0">
                <a:solidFill>
                  <a:prstClr val="black"/>
                </a:solidFill>
              </a:rPr>
              <a:t>Fesc</a:t>
            </a:r>
            <a:r>
              <a:rPr lang="en-US" altLang="ja-JP" sz="2800" dirty="0" smtClean="0">
                <a:solidFill>
                  <a:prstClr val="black"/>
                </a:solidFill>
              </a:rPr>
              <a:t>=0.5,  Ta=0.5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99592" y="182934"/>
            <a:ext cx="7241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WISH filter </a:t>
            </a:r>
            <a:r>
              <a:rPr kumimoji="1" lang="ja-JP" altLang="en-US" sz="3200" dirty="0" smtClean="0"/>
              <a:t>による </a:t>
            </a:r>
            <a:r>
              <a:rPr kumimoji="1" lang="en-US" altLang="ja-JP" sz="3200" dirty="0" smtClean="0"/>
              <a:t>POPIII </a:t>
            </a:r>
            <a:r>
              <a:rPr kumimoji="1" lang="ja-JP" altLang="en-US" sz="3200" dirty="0" smtClean="0"/>
              <a:t>銀河検出可能性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53806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仙台研究\プレゼン２\DENET黒川温泉\stark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93" y="2492896"/>
            <a:ext cx="6729052" cy="413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直線コネクタ 2"/>
          <p:cNvCxnSpPr>
            <a:cxnSpLocks noChangeShapeType="1"/>
          </p:cNvCxnSpPr>
          <p:nvPr/>
        </p:nvCxnSpPr>
        <p:spPr bwMode="auto">
          <a:xfrm>
            <a:off x="0" y="1357313"/>
            <a:ext cx="9144000" cy="1587"/>
          </a:xfrm>
          <a:prstGeom prst="line">
            <a:avLst/>
          </a:prstGeom>
          <a:noFill/>
          <a:ln w="76200" algn="ctr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4" name="テキスト ボックス 3"/>
          <p:cNvSpPr txBox="1">
            <a:spLocks noChangeArrowheads="1"/>
          </p:cNvSpPr>
          <p:nvPr/>
        </p:nvSpPr>
        <p:spPr bwMode="auto">
          <a:xfrm>
            <a:off x="683568" y="357188"/>
            <a:ext cx="756777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4000" dirty="0" smtClean="0">
                <a:solidFill>
                  <a:prstClr val="black"/>
                </a:solidFill>
                <a:latin typeface="Corbel" pitchFamily="34" charset="0"/>
                <a:ea typeface="HGｺﾞｼｯｸM" pitchFamily="49" charset="-128"/>
              </a:rPr>
              <a:t>Attenuation of Lyα Emission at z&gt;6</a:t>
            </a:r>
            <a:endParaRPr lang="ja-JP" altLang="en-US" sz="4000" dirty="0">
              <a:solidFill>
                <a:prstClr val="black"/>
              </a:solidFill>
              <a:latin typeface="Corbel" pitchFamily="34" charset="0"/>
              <a:ea typeface="HGｺﾞｼｯｸM" pitchFamily="49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97893" y="1452004"/>
            <a:ext cx="73391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Stark et al. (2010)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Evolution of Lyα emission for Lyman Break Galaxies</a:t>
            </a:r>
            <a:endParaRPr lang="en-US" altLang="ja-JP" b="1" dirty="0" smtClean="0">
              <a:solidFill>
                <a:srgbClr val="FF0000"/>
              </a:solidFill>
            </a:endParaRPr>
          </a:p>
          <a:p>
            <a:r>
              <a:rPr lang="en-US" altLang="ja-JP" dirty="0" smtClean="0">
                <a:solidFill>
                  <a:prstClr val="black"/>
                </a:solidFill>
              </a:rPr>
              <a:t>While fraction of Lyα emitters increase if Equivalent Width (EW) &gt;25</a:t>
            </a:r>
            <a:r>
              <a:rPr lang="en-US" altLang="ja-JP" dirty="0">
                <a:solidFill>
                  <a:prstClr val="black"/>
                </a:solidFill>
              </a:rPr>
              <a:t>Å</a:t>
            </a:r>
            <a:r>
              <a:rPr lang="en-US" altLang="ja-JP" dirty="0" smtClean="0">
                <a:solidFill>
                  <a:prstClr val="black"/>
                </a:solidFill>
              </a:rPr>
              <a:t>,</a:t>
            </a:r>
          </a:p>
          <a:p>
            <a:r>
              <a:rPr lang="en-US" altLang="ja-JP" dirty="0" smtClean="0">
                <a:solidFill>
                  <a:prstClr val="black"/>
                </a:solidFill>
              </a:rPr>
              <a:t>It does not increase if EW&gt;55Å</a:t>
            </a:r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90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475656" y="2636912"/>
            <a:ext cx="6336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ja-JP" altLang="en-US" sz="4000" dirty="0" smtClean="0">
                <a:solidFill>
                  <a:prstClr val="black"/>
                </a:solidFill>
              </a:rPr>
              <a:t>● </a:t>
            </a:r>
            <a:r>
              <a:rPr lang="en-US" altLang="ja-JP" sz="4000" dirty="0" smtClean="0">
                <a:solidFill>
                  <a:prstClr val="black"/>
                </a:solidFill>
              </a:rPr>
              <a:t>21cm </a:t>
            </a:r>
            <a:r>
              <a:rPr lang="ja-JP" altLang="en-US" sz="4000" dirty="0">
                <a:solidFill>
                  <a:prstClr val="black"/>
                </a:solidFill>
              </a:rPr>
              <a:t>観測と銀河観測</a:t>
            </a:r>
            <a:endParaRPr lang="en-US" altLang="ja-JP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25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1864537" y="6271379"/>
            <a:ext cx="3394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prstClr val="black"/>
                </a:solidFill>
              </a:rPr>
              <a:t>HI 21cm Brightness</a:t>
            </a:r>
            <a:endParaRPr lang="ja-JP" altLang="en-US" sz="3200" dirty="0">
              <a:solidFill>
                <a:prstClr val="black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99099" y="1757606"/>
            <a:ext cx="553998" cy="93102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</a:rPr>
              <a:t>Spatial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>
            <a:off x="0" y="92867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642910" y="214290"/>
            <a:ext cx="6729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prstClr val="black"/>
                </a:solidFill>
              </a:rPr>
              <a:t>HI fluctuation over Cosmic </a:t>
            </a:r>
            <a:r>
              <a:rPr lang="en-US" altLang="ja-JP" sz="3200" dirty="0" err="1" smtClean="0">
                <a:solidFill>
                  <a:prstClr val="black"/>
                </a:solidFill>
              </a:rPr>
              <a:t>Reionization</a:t>
            </a:r>
            <a:endParaRPr lang="ja-JP" altLang="en-US" sz="3200" dirty="0">
              <a:solidFill>
                <a:prstClr val="black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214942" y="1071546"/>
            <a:ext cx="1737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prstClr val="black"/>
                </a:solidFill>
              </a:rPr>
              <a:t>Simulation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940152" y="6273224"/>
            <a:ext cx="2620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err="1" smtClean="0">
                <a:solidFill>
                  <a:prstClr val="black"/>
                </a:solidFill>
              </a:rPr>
              <a:t>Iliev</a:t>
            </a:r>
            <a:r>
              <a:rPr lang="en-US" altLang="ja-JP" sz="3200" dirty="0" smtClean="0">
                <a:solidFill>
                  <a:prstClr val="black"/>
                </a:solidFill>
              </a:rPr>
              <a:t> et al.2012</a:t>
            </a:r>
            <a:endParaRPr lang="ja-JP" altLang="en-US" sz="3200" dirty="0">
              <a:solidFill>
                <a:prstClr val="black"/>
              </a:solidFill>
            </a:endParaRPr>
          </a:p>
        </p:txBody>
      </p:sp>
      <p:pic>
        <p:nvPicPr>
          <p:cNvPr id="2" name="Picture 2" descr="C:\仙台研究\プレゼン２\IPMUminiWS\Iliev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895" y="1071546"/>
            <a:ext cx="5488210" cy="503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97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/>
          <p:cNvCxnSpPr/>
          <p:nvPr/>
        </p:nvCxnSpPr>
        <p:spPr>
          <a:xfrm>
            <a:off x="0" y="92867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642910" y="214290"/>
            <a:ext cx="6743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prstClr val="black"/>
                </a:solidFill>
              </a:rPr>
              <a:t>Galaxy</a:t>
            </a:r>
            <a:r>
              <a:rPr lang="ja-JP" altLang="en-US" sz="3200" dirty="0" smtClean="0">
                <a:solidFill>
                  <a:prstClr val="black"/>
                </a:solidFill>
              </a:rPr>
              <a:t> </a:t>
            </a:r>
            <a:r>
              <a:rPr lang="en-US" altLang="ja-JP" sz="3200" dirty="0" smtClean="0">
                <a:solidFill>
                  <a:prstClr val="black"/>
                </a:solidFill>
              </a:rPr>
              <a:t>/ HI  Cross Correlation is needed</a:t>
            </a:r>
            <a:endParaRPr lang="ja-JP" altLang="en-US" sz="3200" dirty="0">
              <a:solidFill>
                <a:prstClr val="black"/>
              </a:solidFill>
            </a:endParaRPr>
          </a:p>
        </p:txBody>
      </p:sp>
      <p:pic>
        <p:nvPicPr>
          <p:cNvPr id="10242" name="Picture 2" descr="C:\仙台研究\プレゼン２\長崎\lidz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071546"/>
            <a:ext cx="5125190" cy="5205410"/>
          </a:xfrm>
          <a:prstGeom prst="rect">
            <a:avLst/>
          </a:prstGeom>
          <a:noFill/>
        </p:spPr>
      </p:pic>
      <p:pic>
        <p:nvPicPr>
          <p:cNvPr id="10243" name="Picture 3" descr="C:\仙台研究\プレゼン２\長崎\lidz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928802"/>
            <a:ext cx="3857620" cy="3583474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6273526" y="6096348"/>
            <a:ext cx="2364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err="1" smtClean="0">
                <a:solidFill>
                  <a:prstClr val="black"/>
                </a:solidFill>
              </a:rPr>
              <a:t>Lidz</a:t>
            </a:r>
            <a:r>
              <a:rPr lang="en-US" altLang="ja-JP" sz="2800" dirty="0" smtClean="0">
                <a:solidFill>
                  <a:prstClr val="black"/>
                </a:solidFill>
              </a:rPr>
              <a:t> et al. 2009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7158" y="1357298"/>
            <a:ext cx="186499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</a:rPr>
              <a:t>Ionization Degree</a:t>
            </a:r>
            <a:endParaRPr lang="ja-JP" altLang="en-US" b="1" dirty="0">
              <a:solidFill>
                <a:prstClr val="black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57158" y="3929066"/>
            <a:ext cx="774571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</a:rPr>
              <a:t>21cm</a:t>
            </a:r>
            <a:endParaRPr lang="ja-JP" altLang="en-US" b="1" dirty="0">
              <a:solidFill>
                <a:prstClr val="black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857488" y="4000504"/>
            <a:ext cx="940001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</a:rPr>
              <a:t>galaxies</a:t>
            </a:r>
            <a:endParaRPr lang="ja-JP" altLang="en-US" b="1" dirty="0">
              <a:solidFill>
                <a:prstClr val="black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000364" y="1357298"/>
            <a:ext cx="572593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</a:rPr>
              <a:t>DM</a:t>
            </a:r>
            <a:endParaRPr lang="ja-JP" altLang="en-US" b="1" dirty="0">
              <a:solidFill>
                <a:prstClr val="black"/>
              </a:solidFill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5786446" y="1571612"/>
            <a:ext cx="928694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6858016" y="1428736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galaxies</a:t>
            </a:r>
            <a:r>
              <a:rPr lang="ja-JP" altLang="en-US" dirty="0" smtClean="0">
                <a:solidFill>
                  <a:prstClr val="black"/>
                </a:solidFill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</a:rPr>
              <a:t>-21cm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500166" y="6357958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シミュレーション</a:t>
            </a:r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69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仙台研究\プレゼン２\WISH Canada\isas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401819" cy="520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3199177" y="508030"/>
            <a:ext cx="370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2013                    2018                    2023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0" y="1124744"/>
            <a:ext cx="8820472" cy="172819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5796136" y="1556792"/>
            <a:ext cx="0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4056972" y="6165304"/>
            <a:ext cx="4782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prstClr val="black"/>
                </a:solidFill>
              </a:rPr>
              <a:t>ISAS Road Map “draft” 2013/09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7504" y="46365"/>
            <a:ext cx="2003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rgbClr val="FF0000"/>
                </a:solidFill>
              </a:rPr>
              <a:t>Prospects</a:t>
            </a:r>
            <a:endParaRPr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83568" y="940078"/>
            <a:ext cx="126053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solidFill>
                  <a:prstClr val="black"/>
                </a:solidFill>
              </a:rPr>
              <a:t>Hayabusa</a:t>
            </a:r>
            <a:r>
              <a:rPr lang="en-US" altLang="ja-JP" dirty="0" smtClean="0">
                <a:solidFill>
                  <a:prstClr val="black"/>
                </a:solidFill>
              </a:rPr>
              <a:t> 2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66374" y="1331476"/>
            <a:ext cx="89492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solidFill>
                  <a:prstClr val="black"/>
                </a:solidFill>
              </a:rPr>
              <a:t>Astro</a:t>
            </a:r>
            <a:r>
              <a:rPr lang="en-US" altLang="ja-JP" dirty="0" smtClean="0">
                <a:solidFill>
                  <a:prstClr val="black"/>
                </a:solidFill>
              </a:rPr>
              <a:t>-H</a:t>
            </a:r>
            <a:endParaRPr lang="ja-JP" altLang="en-US" dirty="0">
              <a:solidFill>
                <a:prstClr val="black"/>
              </a:solidFill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4056972" y="980728"/>
            <a:ext cx="0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4211960" y="1124744"/>
            <a:ext cx="0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3637187" y="1988840"/>
            <a:ext cx="57477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</a:rPr>
              <a:t>AO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607728" y="46365"/>
            <a:ext cx="2536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rgbClr val="FF0000"/>
                </a:solidFill>
              </a:rPr>
              <a:t>SPICA</a:t>
            </a:r>
            <a:r>
              <a:rPr lang="en-US" altLang="ja-JP" sz="3600" dirty="0">
                <a:solidFill>
                  <a:srgbClr val="FF0000"/>
                </a:solidFill>
              </a:rPr>
              <a:t> </a:t>
            </a:r>
            <a:r>
              <a:rPr lang="en-US" altLang="ja-JP" sz="3600" dirty="0" smtClean="0">
                <a:solidFill>
                  <a:srgbClr val="FF0000"/>
                </a:solidFill>
              </a:rPr>
              <a:t>&gt;2025</a:t>
            </a:r>
            <a:endParaRPr lang="ja-JP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27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043608" y="2780928"/>
            <a:ext cx="70503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400" dirty="0"/>
              <a:t>●  </a:t>
            </a:r>
            <a:r>
              <a:rPr lang="en-US" altLang="ja-JP" sz="4400" dirty="0"/>
              <a:t>WISH </a:t>
            </a:r>
            <a:r>
              <a:rPr lang="ja-JP" altLang="en-US" sz="4400" dirty="0"/>
              <a:t>計画の現状と進捗</a:t>
            </a:r>
            <a:endParaRPr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04350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仙台研究\WISH\イラスト\wish_m31_2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5" y="116237"/>
            <a:ext cx="9144000" cy="6625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69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044561" y="1484784"/>
            <a:ext cx="29498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0" dirty="0" smtClean="0">
                <a:solidFill>
                  <a:prstClr val="white"/>
                </a:solidFill>
              </a:rPr>
              <a:t>WISH</a:t>
            </a:r>
            <a:endParaRPr lang="ja-JP" altLang="en-US" sz="8000" dirty="0">
              <a:solidFill>
                <a:prstClr val="white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9223" y="2983960"/>
            <a:ext cx="86966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prstClr val="white"/>
                </a:solidFill>
              </a:rPr>
              <a:t>Wide-field Imaging Surveyor for High-redshift</a:t>
            </a:r>
            <a:endParaRPr lang="ja-JP" altLang="en-US" sz="3200" dirty="0">
              <a:solidFill>
                <a:prstClr val="white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051720" y="3789040"/>
            <a:ext cx="5211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solidFill>
                  <a:srgbClr val="FFC000"/>
                </a:solidFill>
              </a:rPr>
              <a:t>超広</a:t>
            </a:r>
            <a:r>
              <a:rPr lang="ja-JP" altLang="en-US" sz="2800" dirty="0" smtClean="0">
                <a:solidFill>
                  <a:srgbClr val="FFC000"/>
                </a:solidFill>
              </a:rPr>
              <a:t>視野初期宇宙探査衛星計画</a:t>
            </a:r>
            <a:endParaRPr lang="ja-JP" alt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48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020367" y="188640"/>
            <a:ext cx="45272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dirty="0" smtClean="0">
                <a:solidFill>
                  <a:srgbClr val="66FF99"/>
                </a:solidFill>
              </a:rPr>
              <a:t>WISH</a:t>
            </a:r>
            <a:r>
              <a:rPr lang="ja-JP" altLang="en-US" sz="4400" dirty="0" smtClean="0">
                <a:solidFill>
                  <a:srgbClr val="66FF99"/>
                </a:solidFill>
              </a:rPr>
              <a:t>計画・概要</a:t>
            </a:r>
            <a:endParaRPr lang="en-US" altLang="ja-JP" sz="4400" dirty="0" smtClean="0">
              <a:solidFill>
                <a:srgbClr val="66FF99"/>
              </a:solidFill>
            </a:endParaRPr>
          </a:p>
        </p:txBody>
      </p:sp>
      <p:pic>
        <p:nvPicPr>
          <p:cNvPr id="3" name="Picture 6" descr="D:\仙台研究\WISH\イラスト\wish_clear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717032"/>
            <a:ext cx="4176464" cy="295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251520" y="1147801"/>
            <a:ext cx="902843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200" dirty="0" smtClean="0">
                <a:solidFill>
                  <a:prstClr val="white"/>
                </a:solidFill>
              </a:rPr>
              <a:t>● </a:t>
            </a:r>
            <a:r>
              <a:rPr lang="ja-JP" altLang="en-US" sz="3200" b="1" dirty="0" smtClean="0">
                <a:solidFill>
                  <a:prstClr val="white"/>
                </a:solidFill>
              </a:rPr>
              <a:t>口径 </a:t>
            </a:r>
            <a:r>
              <a:rPr lang="en-US" altLang="ja-JP" sz="3200" b="1" dirty="0" smtClean="0">
                <a:solidFill>
                  <a:srgbClr val="FFC000"/>
                </a:solidFill>
              </a:rPr>
              <a:t>1.5m</a:t>
            </a:r>
            <a:r>
              <a:rPr lang="en-US" altLang="ja-JP" sz="3200" b="1" dirty="0" smtClean="0">
                <a:solidFill>
                  <a:prstClr val="white"/>
                </a:solidFill>
              </a:rPr>
              <a:t> </a:t>
            </a:r>
            <a:r>
              <a:rPr lang="ja-JP" altLang="en-US" sz="3200" b="1" dirty="0" smtClean="0">
                <a:solidFill>
                  <a:prstClr val="white"/>
                </a:solidFill>
              </a:rPr>
              <a:t>の</a:t>
            </a:r>
            <a:r>
              <a:rPr lang="ja-JP" altLang="en-US" sz="3200" b="1" dirty="0">
                <a:solidFill>
                  <a:prstClr val="white"/>
                </a:solidFill>
              </a:rPr>
              <a:t>宇宙</a:t>
            </a:r>
            <a:r>
              <a:rPr lang="ja-JP" altLang="en-US" sz="3200" b="1" dirty="0" smtClean="0">
                <a:solidFill>
                  <a:prstClr val="white"/>
                </a:solidFill>
              </a:rPr>
              <a:t>望遠鏡 </a:t>
            </a:r>
            <a:r>
              <a:rPr lang="en-US" altLang="ja-JP" sz="3200" b="1" dirty="0" smtClean="0">
                <a:solidFill>
                  <a:prstClr val="white"/>
                </a:solidFill>
              </a:rPr>
              <a:t>(~1.4t)</a:t>
            </a:r>
          </a:p>
          <a:p>
            <a:pPr>
              <a:lnSpc>
                <a:spcPct val="150000"/>
              </a:lnSpc>
            </a:pPr>
            <a:r>
              <a:rPr lang="ja-JP" altLang="en-US" sz="3200" dirty="0" smtClean="0">
                <a:solidFill>
                  <a:prstClr val="white"/>
                </a:solidFill>
              </a:rPr>
              <a:t>● </a:t>
            </a:r>
            <a:r>
              <a:rPr lang="ja-JP" altLang="en-US" sz="3200" b="1" dirty="0" smtClean="0">
                <a:solidFill>
                  <a:prstClr val="white"/>
                </a:solidFill>
              </a:rPr>
              <a:t>波長 </a:t>
            </a:r>
            <a:r>
              <a:rPr lang="en-US" altLang="ja-JP" sz="3200" b="1" dirty="0" smtClean="0">
                <a:solidFill>
                  <a:srgbClr val="FFC000"/>
                </a:solidFill>
              </a:rPr>
              <a:t>1-5μm </a:t>
            </a:r>
            <a:r>
              <a:rPr lang="ja-JP" altLang="en-US" sz="3200" b="1" dirty="0" smtClean="0">
                <a:solidFill>
                  <a:prstClr val="white"/>
                </a:solidFill>
              </a:rPr>
              <a:t>（近赤外線、</a:t>
            </a:r>
            <a:r>
              <a:rPr lang="en-US" altLang="ja-JP" sz="3200" b="1" dirty="0" smtClean="0">
                <a:solidFill>
                  <a:prstClr val="white"/>
                </a:solidFill>
              </a:rPr>
              <a:t>80-100K </a:t>
            </a:r>
            <a:r>
              <a:rPr lang="ja-JP" altLang="en-US" sz="3200" b="1" dirty="0" smtClean="0">
                <a:solidFill>
                  <a:prstClr val="white"/>
                </a:solidFill>
              </a:rPr>
              <a:t>放射冷却）</a:t>
            </a:r>
            <a:endParaRPr lang="en-US" altLang="ja-JP" sz="3200" b="1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 smtClean="0">
                <a:solidFill>
                  <a:prstClr val="white"/>
                </a:solidFill>
              </a:rPr>
              <a:t>● </a:t>
            </a:r>
            <a:r>
              <a:rPr lang="ja-JP" altLang="en-US" sz="3200" b="1" dirty="0" smtClean="0">
                <a:solidFill>
                  <a:prstClr val="white"/>
                </a:solidFill>
              </a:rPr>
              <a:t>広視野 </a:t>
            </a:r>
            <a:r>
              <a:rPr lang="en-US" altLang="ja-JP" sz="3200" b="1" dirty="0" smtClean="0">
                <a:solidFill>
                  <a:srgbClr val="FFC000"/>
                </a:solidFill>
              </a:rPr>
              <a:t>850 </a:t>
            </a:r>
            <a:r>
              <a:rPr lang="ja-JP" altLang="en-US" sz="3200" b="1" dirty="0" smtClean="0">
                <a:solidFill>
                  <a:srgbClr val="FFC000"/>
                </a:solidFill>
              </a:rPr>
              <a:t>平方分角 </a:t>
            </a:r>
            <a:r>
              <a:rPr lang="en-US" altLang="ja-JP" sz="3200" b="1" dirty="0" smtClean="0">
                <a:solidFill>
                  <a:prstClr val="white"/>
                </a:solidFill>
              </a:rPr>
              <a:t>(0.155”/pix, 128Mpix)</a:t>
            </a:r>
            <a:endParaRPr lang="en-US" altLang="ja-JP" sz="3200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3200" b="1" dirty="0" smtClean="0">
                <a:solidFill>
                  <a:prstClr val="white"/>
                </a:solidFill>
              </a:rPr>
              <a:t>● </a:t>
            </a:r>
            <a:r>
              <a:rPr lang="en-US" altLang="ja-JP" sz="3200" b="1" dirty="0" smtClean="0">
                <a:solidFill>
                  <a:srgbClr val="FFC000"/>
                </a:solidFill>
              </a:rPr>
              <a:t>SE-L2</a:t>
            </a:r>
            <a:r>
              <a:rPr lang="ja-JP" altLang="en-US" sz="3200" b="1" dirty="0">
                <a:solidFill>
                  <a:prstClr val="white"/>
                </a:solidFill>
              </a:rPr>
              <a:t> </a:t>
            </a:r>
            <a:r>
              <a:rPr lang="ja-JP" altLang="en-US" sz="3200" b="1" dirty="0" smtClean="0">
                <a:solidFill>
                  <a:prstClr val="white"/>
                </a:solidFill>
              </a:rPr>
              <a:t>軌道</a:t>
            </a:r>
            <a:endParaRPr lang="en-US" altLang="ja-JP" sz="3200" b="1" dirty="0" smtClean="0">
              <a:solidFill>
                <a:prstClr val="white"/>
              </a:solidFill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4283967" y="4437112"/>
            <a:ext cx="4104456" cy="1956647"/>
            <a:chOff x="4499992" y="4653136"/>
            <a:chExt cx="4104456" cy="1956647"/>
          </a:xfrm>
        </p:grpSpPr>
        <p:sp>
          <p:nvSpPr>
            <p:cNvPr id="7" name="角丸四角形 6"/>
            <p:cNvSpPr/>
            <p:nvPr/>
          </p:nvSpPr>
          <p:spPr>
            <a:xfrm>
              <a:off x="4499992" y="4653136"/>
              <a:ext cx="4104456" cy="1956647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4860032" y="4797152"/>
              <a:ext cx="3297698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 smtClean="0">
                  <a:solidFill>
                    <a:srgbClr val="0070C0"/>
                  </a:solidFill>
                </a:rPr>
                <a:t>JAXA </a:t>
              </a:r>
              <a:r>
                <a:rPr lang="ja-JP" altLang="en-US" sz="2000" b="1" dirty="0" smtClean="0">
                  <a:solidFill>
                    <a:srgbClr val="0070C0"/>
                  </a:solidFill>
                </a:rPr>
                <a:t>宇宙科学研究所</a:t>
              </a:r>
              <a:endParaRPr lang="en-US" altLang="ja-JP" sz="2000" b="1" dirty="0" smtClean="0">
                <a:solidFill>
                  <a:srgbClr val="0070C0"/>
                </a:solidFill>
              </a:endParaRPr>
            </a:p>
            <a:p>
              <a:r>
                <a:rPr lang="ja-JP" altLang="en-US" sz="2000" b="1" dirty="0">
                  <a:solidFill>
                    <a:srgbClr val="0070C0"/>
                  </a:solidFill>
                </a:rPr>
                <a:t>理学</a:t>
              </a:r>
              <a:r>
                <a:rPr lang="ja-JP" altLang="en-US" sz="2000" b="1" dirty="0" smtClean="0">
                  <a:solidFill>
                    <a:srgbClr val="0070C0"/>
                  </a:solidFill>
                </a:rPr>
                <a:t>委員会において</a:t>
              </a:r>
              <a:endParaRPr lang="en-US" altLang="ja-JP" sz="2000" b="1" dirty="0" smtClean="0">
                <a:solidFill>
                  <a:srgbClr val="0070C0"/>
                </a:solidFill>
              </a:endParaRPr>
            </a:p>
            <a:p>
              <a:r>
                <a:rPr lang="en-US" altLang="ja-JP" sz="2000" b="1" dirty="0" smtClean="0">
                  <a:solidFill>
                    <a:srgbClr val="0070C0"/>
                  </a:solidFill>
                </a:rPr>
                <a:t>WISH </a:t>
              </a:r>
              <a:r>
                <a:rPr lang="ja-JP" altLang="en-US" sz="2000" b="1" dirty="0" smtClean="0">
                  <a:solidFill>
                    <a:srgbClr val="0070C0"/>
                  </a:solidFill>
                </a:rPr>
                <a:t>ワーキンググループ</a:t>
              </a:r>
              <a:endParaRPr lang="en-US" altLang="ja-JP" sz="2000" b="1" dirty="0" smtClean="0">
                <a:solidFill>
                  <a:srgbClr val="0070C0"/>
                </a:solidFill>
              </a:endParaRPr>
            </a:p>
            <a:p>
              <a:r>
                <a:rPr lang="en-US" altLang="ja-JP" sz="2000" b="1" dirty="0" smtClean="0">
                  <a:solidFill>
                    <a:srgbClr val="C00000"/>
                  </a:solidFill>
                </a:rPr>
                <a:t>2008</a:t>
              </a:r>
              <a:r>
                <a:rPr lang="ja-JP" altLang="en-US" sz="2000" b="1" dirty="0" smtClean="0">
                  <a:solidFill>
                    <a:srgbClr val="C00000"/>
                  </a:solidFill>
                </a:rPr>
                <a:t>年</a:t>
              </a:r>
              <a:r>
                <a:rPr lang="en-US" altLang="ja-JP" sz="2000" b="1" dirty="0" smtClean="0">
                  <a:solidFill>
                    <a:srgbClr val="C00000"/>
                  </a:solidFill>
                </a:rPr>
                <a:t>9</a:t>
              </a:r>
              <a:r>
                <a:rPr lang="ja-JP" altLang="en-US" sz="2000" b="1" dirty="0" smtClean="0">
                  <a:solidFill>
                    <a:srgbClr val="C00000"/>
                  </a:solidFill>
                </a:rPr>
                <a:t>月～</a:t>
              </a:r>
              <a:endParaRPr lang="en-US" altLang="ja-JP" b="1" dirty="0" smtClean="0">
                <a:solidFill>
                  <a:srgbClr val="C00000"/>
                </a:solidFill>
              </a:endParaRPr>
            </a:p>
            <a:p>
              <a:r>
                <a:rPr lang="en-US" altLang="ja-JP" sz="2000" b="1" dirty="0" smtClean="0">
                  <a:solidFill>
                    <a:srgbClr val="7030A0"/>
                  </a:solidFill>
                </a:rPr>
                <a:t>2020</a:t>
              </a:r>
              <a:r>
                <a:rPr lang="ja-JP" altLang="en-US" sz="2000" b="1" dirty="0" smtClean="0">
                  <a:solidFill>
                    <a:srgbClr val="7030A0"/>
                  </a:solidFill>
                </a:rPr>
                <a:t>年までの打上を目指す</a:t>
              </a:r>
              <a:endParaRPr lang="en-US" altLang="ja-JP" sz="2000" b="1" dirty="0" smtClean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059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5487145" y="141970"/>
            <a:ext cx="328256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prstClr val="black"/>
                </a:solidFill>
              </a:rPr>
              <a:t>Size</a:t>
            </a:r>
            <a:r>
              <a:rPr lang="ja-JP" altLang="en-US" sz="2800" dirty="0" smtClean="0">
                <a:solidFill>
                  <a:prstClr val="black"/>
                </a:solidFill>
              </a:rPr>
              <a:t>：</a:t>
            </a:r>
            <a:r>
              <a:rPr lang="en-US" altLang="ja-JP" sz="2800" dirty="0" smtClean="0">
                <a:solidFill>
                  <a:prstClr val="black"/>
                </a:solidFill>
              </a:rPr>
              <a:t> (HII-A) 4/4D-LC </a:t>
            </a:r>
          </a:p>
          <a:p>
            <a:r>
              <a:rPr lang="en-US" altLang="ja-JP" sz="2800" dirty="0" smtClean="0">
                <a:solidFill>
                  <a:prstClr val="black"/>
                </a:solidFill>
              </a:rPr>
              <a:t>Mass</a:t>
            </a:r>
            <a:r>
              <a:rPr lang="ja-JP" altLang="en-US" sz="2800" dirty="0" smtClean="0">
                <a:solidFill>
                  <a:prstClr val="black"/>
                </a:solidFill>
              </a:rPr>
              <a:t>：</a:t>
            </a:r>
            <a:r>
              <a:rPr lang="en-US" altLang="ja-JP" sz="2800" dirty="0" smtClean="0">
                <a:solidFill>
                  <a:prstClr val="black"/>
                </a:solidFill>
              </a:rPr>
              <a:t> ~ 1.4t</a:t>
            </a:r>
          </a:p>
          <a:p>
            <a:r>
              <a:rPr lang="en-US" altLang="ja-JP" sz="2800" dirty="0" smtClean="0">
                <a:solidFill>
                  <a:prstClr val="black"/>
                </a:solidFill>
              </a:rPr>
              <a:t>Power: 1.2kW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仙台研究\WISH\SE室打ち合わせ\fig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52" y="3655296"/>
            <a:ext cx="5352177" cy="303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仙台研究\WISH\SE室打ち合わせ\fig3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98" y="1722938"/>
            <a:ext cx="2572657" cy="46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仙台研究\WISH\SE室打ち合わせ\fig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7" y="141970"/>
            <a:ext cx="5408223" cy="350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56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547664" y="260648"/>
            <a:ext cx="57967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dirty="0" smtClean="0">
                <a:solidFill>
                  <a:srgbClr val="66FF99"/>
                </a:solidFill>
              </a:rPr>
              <a:t>WISH </a:t>
            </a:r>
            <a:r>
              <a:rPr lang="ja-JP" altLang="en-US" sz="4400" dirty="0">
                <a:solidFill>
                  <a:srgbClr val="66FF99"/>
                </a:solidFill>
              </a:rPr>
              <a:t>計画</a:t>
            </a:r>
            <a:r>
              <a:rPr lang="ja-JP" altLang="en-US" sz="4400" dirty="0" smtClean="0">
                <a:solidFill>
                  <a:srgbClr val="66FF99"/>
                </a:solidFill>
              </a:rPr>
              <a:t>の科学目的</a:t>
            </a:r>
            <a:endParaRPr lang="ja-JP" altLang="en-US" sz="4400" dirty="0">
              <a:solidFill>
                <a:srgbClr val="66FF99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36408" y="1102578"/>
            <a:ext cx="8419292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solidFill>
                  <a:srgbClr val="FFFF00"/>
                </a:solidFill>
              </a:rPr>
              <a:t>１．宇宙最初期の銀河形成（主目的）</a:t>
            </a:r>
            <a:endParaRPr lang="en-US" altLang="ja-JP" sz="3600" dirty="0" smtClean="0">
              <a:solidFill>
                <a:srgbClr val="FFFF00"/>
              </a:solidFill>
            </a:endParaRPr>
          </a:p>
          <a:p>
            <a:r>
              <a:rPr lang="ja-JP" altLang="en-US" sz="2800" dirty="0">
                <a:solidFill>
                  <a:prstClr val="white"/>
                </a:solidFill>
              </a:rPr>
              <a:t>　</a:t>
            </a:r>
            <a:r>
              <a:rPr lang="ja-JP" altLang="en-US" sz="2800" dirty="0" smtClean="0">
                <a:solidFill>
                  <a:prstClr val="white"/>
                </a:solidFill>
              </a:rPr>
              <a:t>　</a:t>
            </a:r>
            <a:r>
              <a:rPr lang="en-US" altLang="ja-JP" sz="2800" dirty="0" smtClean="0">
                <a:solidFill>
                  <a:prstClr val="white"/>
                </a:solidFill>
              </a:rPr>
              <a:t>- </a:t>
            </a:r>
            <a:r>
              <a:rPr lang="ja-JP" altLang="en-US" sz="2800" dirty="0">
                <a:solidFill>
                  <a:prstClr val="white"/>
                </a:solidFill>
              </a:rPr>
              <a:t> </a:t>
            </a:r>
            <a:r>
              <a:rPr lang="ja-JP" altLang="en-US" sz="2800" dirty="0" smtClean="0">
                <a:solidFill>
                  <a:prstClr val="white"/>
                </a:solidFill>
              </a:rPr>
              <a:t>銀河宇宙史・最後のフロンティア</a:t>
            </a:r>
            <a:endParaRPr lang="en-US" altLang="ja-JP" sz="2800" dirty="0" smtClean="0">
              <a:solidFill>
                <a:prstClr val="white"/>
              </a:solidFill>
            </a:endParaRPr>
          </a:p>
          <a:p>
            <a:r>
              <a:rPr lang="ja-JP" altLang="en-US" sz="2800" dirty="0">
                <a:solidFill>
                  <a:prstClr val="white"/>
                </a:solidFill>
              </a:rPr>
              <a:t>　</a:t>
            </a:r>
            <a:r>
              <a:rPr lang="ja-JP" altLang="en-US" sz="2800" dirty="0" smtClean="0">
                <a:solidFill>
                  <a:prstClr val="white"/>
                </a:solidFill>
              </a:rPr>
              <a:t>　</a:t>
            </a:r>
            <a:r>
              <a:rPr lang="en-US" altLang="ja-JP" sz="2800" dirty="0" smtClean="0">
                <a:solidFill>
                  <a:prstClr val="white"/>
                </a:solidFill>
              </a:rPr>
              <a:t>-  </a:t>
            </a:r>
            <a:r>
              <a:rPr lang="ja-JP" altLang="en-US" sz="2800" dirty="0" smtClean="0">
                <a:solidFill>
                  <a:prstClr val="white"/>
                </a:solidFill>
              </a:rPr>
              <a:t>宇宙再電離を跨ぐ初期銀河形成</a:t>
            </a:r>
            <a:endParaRPr lang="en-US" altLang="ja-JP" sz="2800" dirty="0" smtClean="0">
              <a:solidFill>
                <a:prstClr val="white"/>
              </a:solidFill>
            </a:endParaRPr>
          </a:p>
          <a:p>
            <a:r>
              <a:rPr lang="en-US" altLang="ja-JP" sz="2800" dirty="0">
                <a:solidFill>
                  <a:prstClr val="white"/>
                </a:solidFill>
              </a:rPr>
              <a:t> </a:t>
            </a:r>
            <a:r>
              <a:rPr lang="en-US" altLang="ja-JP" sz="2800" dirty="0" smtClean="0">
                <a:solidFill>
                  <a:prstClr val="white"/>
                </a:solidFill>
              </a:rPr>
              <a:t>       -  </a:t>
            </a:r>
            <a:r>
              <a:rPr lang="ja-JP" altLang="en-US" sz="2800" dirty="0" smtClean="0">
                <a:solidFill>
                  <a:prstClr val="white"/>
                </a:solidFill>
              </a:rPr>
              <a:t>高赤方偏移の非常に明るい超新星</a:t>
            </a:r>
            <a:endParaRPr lang="en-US" altLang="ja-JP" sz="2800" dirty="0" smtClean="0">
              <a:solidFill>
                <a:prstClr val="white"/>
              </a:solidFill>
            </a:endParaRPr>
          </a:p>
          <a:p>
            <a:endParaRPr lang="en-US" altLang="ja-JP" sz="2800" dirty="0" smtClean="0">
              <a:solidFill>
                <a:prstClr val="white"/>
              </a:solidFill>
            </a:endParaRPr>
          </a:p>
          <a:p>
            <a:r>
              <a:rPr lang="ja-JP" altLang="en-US" sz="3600" dirty="0">
                <a:solidFill>
                  <a:srgbClr val="FFFF00"/>
                </a:solidFill>
              </a:rPr>
              <a:t>２．</a:t>
            </a:r>
            <a:r>
              <a:rPr lang="en-US" altLang="ja-JP" sz="3600" dirty="0" err="1" smtClean="0">
                <a:solidFill>
                  <a:srgbClr val="FFFF00"/>
                </a:solidFill>
              </a:rPr>
              <a:t>Ia</a:t>
            </a:r>
            <a:r>
              <a:rPr lang="ja-JP" altLang="en-US" sz="3600" dirty="0" smtClean="0">
                <a:solidFill>
                  <a:srgbClr val="FFFF00"/>
                </a:solidFill>
              </a:rPr>
              <a:t>型超新星による宇宙の加速膨張史</a:t>
            </a:r>
            <a:endParaRPr lang="en-US" altLang="ja-JP" sz="3600" dirty="0" smtClean="0">
              <a:solidFill>
                <a:srgbClr val="FFFF00"/>
              </a:solidFill>
            </a:endParaRPr>
          </a:p>
          <a:p>
            <a:r>
              <a:rPr lang="ja-JP" altLang="en-US" sz="2800" dirty="0">
                <a:solidFill>
                  <a:prstClr val="white"/>
                </a:solidFill>
              </a:rPr>
              <a:t>　</a:t>
            </a:r>
            <a:r>
              <a:rPr lang="ja-JP" altLang="en-US" sz="2800" dirty="0" smtClean="0">
                <a:solidFill>
                  <a:prstClr val="white"/>
                </a:solidFill>
              </a:rPr>
              <a:t>　</a:t>
            </a:r>
            <a:r>
              <a:rPr lang="en-US" altLang="ja-JP" sz="2800" dirty="0" smtClean="0">
                <a:solidFill>
                  <a:prstClr val="white"/>
                </a:solidFill>
              </a:rPr>
              <a:t>-  </a:t>
            </a:r>
            <a:r>
              <a:rPr lang="ja-JP" altLang="en-US" sz="2800" dirty="0" smtClean="0">
                <a:solidFill>
                  <a:prstClr val="white"/>
                </a:solidFill>
              </a:rPr>
              <a:t>高精度観測による精密宇宙論</a:t>
            </a:r>
            <a:endParaRPr lang="en-US" altLang="ja-JP" sz="2800" dirty="0" smtClean="0">
              <a:solidFill>
                <a:prstClr val="white"/>
              </a:solidFill>
            </a:endParaRPr>
          </a:p>
          <a:p>
            <a:endParaRPr lang="en-US" altLang="ja-JP" sz="2800" dirty="0">
              <a:solidFill>
                <a:prstClr val="white"/>
              </a:solidFill>
            </a:endParaRPr>
          </a:p>
          <a:p>
            <a:r>
              <a:rPr lang="ja-JP" altLang="en-US" sz="3600" dirty="0">
                <a:solidFill>
                  <a:srgbClr val="FFFF00"/>
                </a:solidFill>
              </a:rPr>
              <a:t>３</a:t>
            </a:r>
            <a:r>
              <a:rPr lang="ja-JP" altLang="en-US" sz="3600" dirty="0" smtClean="0">
                <a:solidFill>
                  <a:srgbClr val="FFFF00"/>
                </a:solidFill>
              </a:rPr>
              <a:t>．次世代の近赤外線撮像サーベイ</a:t>
            </a:r>
            <a:endParaRPr lang="en-US" altLang="ja-JP" sz="3600" dirty="0" smtClean="0">
              <a:solidFill>
                <a:srgbClr val="FFFF00"/>
              </a:solidFill>
            </a:endParaRPr>
          </a:p>
          <a:p>
            <a:r>
              <a:rPr lang="en-US" altLang="ja-JP" sz="3600" dirty="0">
                <a:solidFill>
                  <a:prstClr val="white"/>
                </a:solidFill>
              </a:rPr>
              <a:t> </a:t>
            </a:r>
            <a:r>
              <a:rPr lang="en-US" altLang="ja-JP" sz="3600" dirty="0" smtClean="0">
                <a:solidFill>
                  <a:prstClr val="white"/>
                </a:solidFill>
              </a:rPr>
              <a:t>     </a:t>
            </a:r>
            <a:r>
              <a:rPr lang="en-US" altLang="ja-JP" sz="2800" dirty="0" smtClean="0">
                <a:solidFill>
                  <a:prstClr val="white"/>
                </a:solidFill>
              </a:rPr>
              <a:t>-  </a:t>
            </a:r>
            <a:r>
              <a:rPr lang="ja-JP" altLang="en-US" sz="2800" dirty="0" smtClean="0">
                <a:solidFill>
                  <a:prstClr val="white"/>
                </a:solidFill>
              </a:rPr>
              <a:t>様々な分野で新たな天文学研究を開拓</a:t>
            </a:r>
            <a:endParaRPr lang="en-US" altLang="ja-JP" sz="2800" dirty="0" smtClean="0">
              <a:solidFill>
                <a:prstClr val="white"/>
              </a:solidFill>
            </a:endParaRPr>
          </a:p>
          <a:p>
            <a:r>
              <a:rPr lang="ja-JP" altLang="en-US" sz="2800" dirty="0">
                <a:solidFill>
                  <a:prstClr val="white"/>
                </a:solidFill>
              </a:rPr>
              <a:t>　</a:t>
            </a:r>
            <a:r>
              <a:rPr lang="ja-JP" altLang="en-US" sz="2800" dirty="0" smtClean="0">
                <a:solidFill>
                  <a:prstClr val="white"/>
                </a:solidFill>
              </a:rPr>
              <a:t>　</a:t>
            </a:r>
            <a:r>
              <a:rPr lang="en-US" altLang="ja-JP" sz="2800" dirty="0" smtClean="0">
                <a:solidFill>
                  <a:prstClr val="white"/>
                </a:solidFill>
              </a:rPr>
              <a:t>-  </a:t>
            </a:r>
            <a:r>
              <a:rPr lang="ja-JP" altLang="en-US" sz="2800" dirty="0" smtClean="0">
                <a:solidFill>
                  <a:prstClr val="white"/>
                </a:solidFill>
              </a:rPr>
              <a:t>これまでにない、深さ・広視野の観測</a:t>
            </a:r>
            <a:endParaRPr lang="ja-JP" alt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6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仙台研究\プレゼン２\DENET黒川温泉\robertson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36712"/>
            <a:ext cx="6303464" cy="591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849527" y="116632"/>
            <a:ext cx="53078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prstClr val="black"/>
                </a:solidFill>
              </a:rPr>
              <a:t>宇宙再電離期をまたぐ観測へ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03690" y="1842375"/>
            <a:ext cx="10951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</a:rPr>
              <a:t>SFR</a:t>
            </a:r>
          </a:p>
          <a:p>
            <a:r>
              <a:rPr lang="en-US" altLang="ja-JP" sz="2400" dirty="0" smtClean="0">
                <a:solidFill>
                  <a:prstClr val="black"/>
                </a:solidFill>
              </a:rPr>
              <a:t>density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125" y="4869160"/>
            <a:ext cx="1676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</a:rPr>
              <a:t>Stellar mass</a:t>
            </a:r>
          </a:p>
          <a:p>
            <a:r>
              <a:rPr lang="en-US" altLang="ja-JP" sz="2400" dirty="0" smtClean="0">
                <a:solidFill>
                  <a:prstClr val="black"/>
                </a:solidFill>
              </a:rPr>
              <a:t>density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668344" y="1884403"/>
            <a:ext cx="1103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Ionization</a:t>
            </a:r>
          </a:p>
          <a:p>
            <a:r>
              <a:rPr lang="en-US" altLang="ja-JP" dirty="0" smtClean="0">
                <a:solidFill>
                  <a:prstClr val="black"/>
                </a:solidFill>
              </a:rPr>
              <a:t>degree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638372" y="4651145"/>
            <a:ext cx="14262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Electron</a:t>
            </a:r>
          </a:p>
          <a:p>
            <a:r>
              <a:rPr lang="en-US" altLang="ja-JP" dirty="0" smtClean="0">
                <a:solidFill>
                  <a:prstClr val="black"/>
                </a:solidFill>
              </a:rPr>
              <a:t>scattering</a:t>
            </a:r>
          </a:p>
          <a:p>
            <a:r>
              <a:rPr lang="en-US" altLang="ja-JP" dirty="0">
                <a:solidFill>
                  <a:prstClr val="black"/>
                </a:solidFill>
              </a:rPr>
              <a:t>o</a:t>
            </a:r>
            <a:r>
              <a:rPr lang="en-US" altLang="ja-JP" dirty="0" smtClean="0">
                <a:solidFill>
                  <a:prstClr val="black"/>
                </a:solidFill>
              </a:rPr>
              <a:t>ptical depth</a:t>
            </a:r>
            <a:endParaRPr lang="ja-JP" altLang="en-US" dirty="0">
              <a:solidFill>
                <a:prstClr val="black"/>
              </a:solidFill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3347864" y="980728"/>
            <a:ext cx="4135062" cy="5174697"/>
            <a:chOff x="3503310" y="980728"/>
            <a:chExt cx="4135062" cy="5174697"/>
          </a:xfrm>
        </p:grpSpPr>
        <p:sp>
          <p:nvSpPr>
            <p:cNvPr id="6" name="正方形/長方形 5"/>
            <p:cNvSpPr/>
            <p:nvPr/>
          </p:nvSpPr>
          <p:spPr>
            <a:xfrm>
              <a:off x="3503310" y="980728"/>
              <a:ext cx="1080120" cy="2304256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6558252" y="980728"/>
              <a:ext cx="1080120" cy="2304256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3514740" y="3851169"/>
              <a:ext cx="1080120" cy="2304256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203690" y="6245862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prstClr val="black"/>
                </a:solidFill>
              </a:rPr>
              <a:t>赤方偏移</a:t>
            </a:r>
            <a:endParaRPr lang="ja-JP" altLang="en-US" sz="3200" dirty="0">
              <a:solidFill>
                <a:prstClr val="black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979712" y="6342019"/>
            <a:ext cx="688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002060"/>
                </a:solidFill>
              </a:rPr>
              <a:t>z=0</a:t>
            </a:r>
            <a:endParaRPr lang="ja-JP" altLang="en-US" sz="2800" dirty="0">
              <a:solidFill>
                <a:srgbClr val="00206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139952" y="6381328"/>
            <a:ext cx="870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002060"/>
                </a:solidFill>
              </a:rPr>
              <a:t>z=14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29326" y="1124744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srgbClr val="00B050"/>
                </a:solidFill>
              </a:rPr>
              <a:t>星</a:t>
            </a:r>
            <a:r>
              <a:rPr lang="ja-JP" altLang="en-US" sz="2400" dirty="0" smtClean="0">
                <a:solidFill>
                  <a:srgbClr val="00B050"/>
                </a:solidFill>
              </a:rPr>
              <a:t>形成率</a:t>
            </a:r>
            <a:endParaRPr lang="en-US" altLang="ja-JP" sz="2400" dirty="0" smtClean="0">
              <a:solidFill>
                <a:srgbClr val="00B050"/>
              </a:solidFill>
            </a:endParaRPr>
          </a:p>
          <a:p>
            <a:r>
              <a:rPr lang="ja-JP" altLang="en-US" sz="2400" dirty="0">
                <a:solidFill>
                  <a:srgbClr val="00B050"/>
                </a:solidFill>
              </a:rPr>
              <a:t>密度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45594" y="4038163"/>
            <a:ext cx="1107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rgbClr val="0000CC"/>
                </a:solidFill>
              </a:rPr>
              <a:t>星質量</a:t>
            </a:r>
            <a:endParaRPr lang="en-US" altLang="ja-JP" sz="2400" dirty="0" smtClean="0">
              <a:solidFill>
                <a:srgbClr val="0000CC"/>
              </a:solidFill>
            </a:endParaRPr>
          </a:p>
          <a:p>
            <a:r>
              <a:rPr lang="ja-JP" altLang="en-US" sz="2400" dirty="0">
                <a:solidFill>
                  <a:srgbClr val="0000CC"/>
                </a:solidFill>
              </a:rPr>
              <a:t>密度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668344" y="142889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rgbClr val="F79646">
                    <a:lumMod val="75000"/>
                  </a:srgbClr>
                </a:solidFill>
              </a:rPr>
              <a:t>電離度</a:t>
            </a:r>
            <a:endParaRPr lang="ja-JP" altLang="en-US" sz="2400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623587" y="3845545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rgbClr val="FF0000"/>
                </a:solidFill>
              </a:rPr>
              <a:t>電子散乱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r>
              <a:rPr lang="ja-JP" altLang="en-US" sz="2400" dirty="0" smtClean="0">
                <a:solidFill>
                  <a:srgbClr val="FF0000"/>
                </a:solidFill>
              </a:rPr>
              <a:t>光学深さ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45682" y="6516052"/>
            <a:ext cx="2193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Robertson et al. 2010</a:t>
            </a:r>
          </a:p>
        </p:txBody>
      </p:sp>
    </p:spTree>
    <p:extLst>
      <p:ext uri="{BB962C8B-B14F-4D97-AF65-F5344CB8AC3E}">
        <p14:creationId xmlns:p14="http://schemas.microsoft.com/office/powerpoint/2010/main" val="131645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仙台研究\プレゼン２\HSC2012\iwata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29" y="1003283"/>
            <a:ext cx="6915150" cy="55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146192" y="211915"/>
            <a:ext cx="6357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prstClr val="white"/>
                </a:solidFill>
              </a:rPr>
              <a:t>現在までの研究と </a:t>
            </a:r>
            <a:r>
              <a:rPr lang="en-US" altLang="ja-JP" sz="2800" dirty="0" smtClean="0">
                <a:solidFill>
                  <a:prstClr val="white"/>
                </a:solidFill>
              </a:rPr>
              <a:t>WISH </a:t>
            </a:r>
            <a:r>
              <a:rPr lang="ja-JP" altLang="en-US" sz="2800" dirty="0" smtClean="0">
                <a:solidFill>
                  <a:prstClr val="white"/>
                </a:solidFill>
              </a:rPr>
              <a:t>が目指す観測</a:t>
            </a:r>
            <a:endParaRPr lang="ja-JP" altLang="en-US" sz="2800" dirty="0">
              <a:solidFill>
                <a:prstClr val="white"/>
              </a:solidFill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2123728" y="2132856"/>
            <a:ext cx="1584176" cy="3456384"/>
            <a:chOff x="2123728" y="2132856"/>
            <a:chExt cx="1584176" cy="3456384"/>
          </a:xfrm>
        </p:grpSpPr>
        <p:sp>
          <p:nvSpPr>
            <p:cNvPr id="5" name="角丸四角形 4"/>
            <p:cNvSpPr/>
            <p:nvPr/>
          </p:nvSpPr>
          <p:spPr>
            <a:xfrm>
              <a:off x="2123728" y="2132856"/>
              <a:ext cx="1584176" cy="3456384"/>
            </a:xfrm>
            <a:prstGeom prst="roundRect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2267744" y="2164214"/>
              <a:ext cx="13035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b="1" dirty="0" smtClean="0">
                  <a:solidFill>
                    <a:srgbClr val="00B050"/>
                  </a:solidFill>
                  <a:latin typeface="ＭＳ Ｐゴシック" pitchFamily="50" charset="-128"/>
                  <a:ea typeface="ＭＳ Ｐゴシック" pitchFamily="50" charset="-128"/>
                </a:rPr>
                <a:t>ハッブル</a:t>
              </a:r>
              <a:endParaRPr lang="ja-JP" altLang="en-US" sz="2400" b="1" dirty="0">
                <a:solidFill>
                  <a:srgbClr val="00B050"/>
                </a:solidFill>
                <a:latin typeface="ＭＳ Ｐゴシック" pitchFamily="50" charset="-128"/>
                <a:ea typeface="ＭＳ Ｐゴシック" pitchFamily="50" charset="-128"/>
              </a:endParaRP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1979712" y="1844824"/>
            <a:ext cx="5832648" cy="3888432"/>
            <a:chOff x="1979712" y="1844824"/>
            <a:chExt cx="5832648" cy="3888432"/>
          </a:xfrm>
        </p:grpSpPr>
        <p:sp>
          <p:nvSpPr>
            <p:cNvPr id="6" name="角丸四角形 5"/>
            <p:cNvSpPr/>
            <p:nvPr/>
          </p:nvSpPr>
          <p:spPr>
            <a:xfrm>
              <a:off x="1979712" y="1844824"/>
              <a:ext cx="5832648" cy="3888432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5508103" y="1948770"/>
              <a:ext cx="12025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 smtClean="0">
                  <a:solidFill>
                    <a:srgbClr val="FF0000"/>
                  </a:solidFill>
                </a:rPr>
                <a:t>WISH</a:t>
              </a:r>
              <a:endParaRPr lang="ja-JP" altLang="en-US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915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848677" y="188640"/>
            <a:ext cx="7007046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dirty="0" smtClean="0">
                <a:solidFill>
                  <a:srgbClr val="FFFF00"/>
                </a:solidFill>
              </a:rPr>
              <a:t>WISH = </a:t>
            </a:r>
            <a:r>
              <a:rPr lang="ja-JP" altLang="en-US" sz="4000" dirty="0" smtClean="0">
                <a:solidFill>
                  <a:srgbClr val="FFFF00"/>
                </a:solidFill>
              </a:rPr>
              <a:t>広視野サーベイ専用</a:t>
            </a:r>
            <a:endParaRPr lang="en-US" altLang="ja-JP" sz="4000" dirty="0" smtClean="0">
              <a:solidFill>
                <a:srgbClr val="FFFF00"/>
              </a:solidFill>
            </a:endParaRPr>
          </a:p>
          <a:p>
            <a:pPr algn="ctr"/>
            <a:r>
              <a:rPr lang="ja-JP" altLang="en-US" sz="1400" dirty="0">
                <a:solidFill>
                  <a:srgbClr val="FFFF00"/>
                </a:solidFill>
              </a:rPr>
              <a:t>　</a:t>
            </a:r>
            <a:endParaRPr lang="en-US" altLang="ja-JP" sz="1400" dirty="0" smtClean="0">
              <a:solidFill>
                <a:srgbClr val="FFFF00"/>
              </a:solidFill>
            </a:endParaRPr>
          </a:p>
          <a:p>
            <a:pPr algn="ctr"/>
            <a:r>
              <a:rPr lang="en-US" altLang="ja-JP" sz="3600" dirty="0" smtClean="0">
                <a:solidFill>
                  <a:prstClr val="white"/>
                </a:solidFill>
              </a:rPr>
              <a:t>WISH </a:t>
            </a:r>
            <a:r>
              <a:rPr lang="ja-JP" altLang="en-US" sz="3600" dirty="0" smtClean="0">
                <a:solidFill>
                  <a:prstClr val="white"/>
                </a:solidFill>
              </a:rPr>
              <a:t>による</a:t>
            </a:r>
            <a:r>
              <a:rPr lang="ja-JP" altLang="en-US" sz="3600" dirty="0" smtClean="0">
                <a:solidFill>
                  <a:srgbClr val="66FF99"/>
                </a:solidFill>
              </a:rPr>
              <a:t>基本サーベイ</a:t>
            </a:r>
            <a:r>
              <a:rPr lang="ja-JP" altLang="en-US" sz="3600" dirty="0" smtClean="0">
                <a:solidFill>
                  <a:prstClr val="white"/>
                </a:solidFill>
              </a:rPr>
              <a:t>計画</a:t>
            </a:r>
            <a:endParaRPr lang="en-US" altLang="ja-JP" sz="3600" dirty="0" smtClean="0">
              <a:solidFill>
                <a:prstClr val="white"/>
              </a:solidFill>
            </a:endParaRPr>
          </a:p>
          <a:p>
            <a:pPr algn="ctr"/>
            <a:r>
              <a:rPr lang="ja-JP" altLang="en-US" sz="2800" dirty="0">
                <a:solidFill>
                  <a:prstClr val="white"/>
                </a:solidFill>
              </a:rPr>
              <a:t>（</a:t>
            </a:r>
            <a:r>
              <a:rPr lang="ja-JP" altLang="en-US" sz="2800" dirty="0" smtClean="0">
                <a:solidFill>
                  <a:prstClr val="white"/>
                </a:solidFill>
              </a:rPr>
              <a:t>全観測時間の８割以上、計画を最適化）</a:t>
            </a:r>
            <a:endParaRPr lang="ja-JP" altLang="en-US" sz="2800" dirty="0">
              <a:solidFill>
                <a:prstClr val="white"/>
              </a:solidFill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633724"/>
              </p:ext>
            </p:extLst>
          </p:nvPr>
        </p:nvGraphicFramePr>
        <p:xfrm>
          <a:off x="254188" y="2348880"/>
          <a:ext cx="8494276" cy="300039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786707"/>
                <a:gridCol w="2037637"/>
                <a:gridCol w="1591713"/>
                <a:gridCol w="2078219"/>
              </a:tblGrid>
              <a:tr h="4655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ja-JP" sz="3600" b="1" kern="100" dirty="0" smtClean="0"/>
                        <a:t> </a:t>
                      </a:r>
                      <a:endParaRPr lang="ja-JP" sz="3600" b="1" kern="100" dirty="0">
                        <a:latin typeface="ＭＳ Ｐゴシック" pitchFamily="50" charset="-128"/>
                        <a:ea typeface="ＭＳ Ｐゴシック" pitchFamily="50" charset="-128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/>
                        <a:t>Depth </a:t>
                      </a:r>
                      <a:r>
                        <a:rPr lang="en-US" sz="2000" b="1" kern="100" dirty="0" smtClean="0"/>
                        <a:t>(5</a:t>
                      </a:r>
                      <a:r>
                        <a:rPr lang="ja-JP" sz="2000" b="1" kern="100" dirty="0" smtClean="0"/>
                        <a:t>σ</a:t>
                      </a:r>
                      <a:r>
                        <a:rPr lang="en-US" altLang="ja-JP" sz="2000" b="1" kern="100" dirty="0" smtClean="0"/>
                        <a:t>,Pole</a:t>
                      </a:r>
                      <a:r>
                        <a:rPr lang="en-US" sz="2000" b="1" kern="100" dirty="0" smtClean="0"/>
                        <a:t>)</a:t>
                      </a:r>
                      <a:endParaRPr lang="ja-JP" sz="4000" b="1" kern="1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/>
                        <a:t>(AB </a:t>
                      </a:r>
                      <a:r>
                        <a:rPr lang="en-US" sz="2000" b="1" kern="100" dirty="0" err="1"/>
                        <a:t>mag</a:t>
                      </a:r>
                      <a:r>
                        <a:rPr lang="en-US" sz="2000" b="1" kern="100" dirty="0"/>
                        <a:t>)</a:t>
                      </a:r>
                      <a:endParaRPr lang="ja-JP" sz="4000" b="1" kern="100" dirty="0">
                        <a:latin typeface="ＭＳ Ｐゴシック" pitchFamily="50" charset="-128"/>
                        <a:ea typeface="ＭＳ Ｐゴシック" pitchFamily="50" charset="-128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/>
                        <a:t>Area</a:t>
                      </a:r>
                      <a:endParaRPr lang="ja-JP" sz="4400" b="1" kern="100" dirty="0">
                        <a:latin typeface="ＭＳ Ｐゴシック" pitchFamily="50" charset="-128"/>
                        <a:ea typeface="ＭＳ Ｐゴシック" pitchFamily="50" charset="-128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ja-JP" sz="2000" b="1" kern="100" baseline="0" dirty="0" smtClean="0"/>
                        <a:t> </a:t>
                      </a:r>
                      <a:r>
                        <a:rPr lang="ja-JP" altLang="en-US" sz="1800" b="1" kern="100" baseline="0" dirty="0" smtClean="0"/>
                        <a:t>フィルタ中心波長</a:t>
                      </a:r>
                      <a:endParaRPr lang="ja-JP" sz="1800" b="1" kern="100" dirty="0">
                        <a:latin typeface="ＭＳ Ｐゴシック" pitchFamily="50" charset="-128"/>
                        <a:ea typeface="ＭＳ Ｐゴシック" pitchFamily="50" charset="-128"/>
                      </a:endParaRPr>
                    </a:p>
                  </a:txBody>
                  <a:tcPr marL="68580" marR="68580" marT="0" marB="0" anchor="ctr"/>
                </a:tc>
              </a:tr>
              <a:tr h="7585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FFFF00"/>
                          </a:solidFill>
                        </a:rPr>
                        <a:t>Ultra Deep </a:t>
                      </a:r>
                      <a:r>
                        <a:rPr lang="en-US" sz="2000" b="1" kern="100" dirty="0" smtClean="0">
                          <a:solidFill>
                            <a:srgbClr val="FFFF00"/>
                          </a:solidFill>
                        </a:rPr>
                        <a:t>Survey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ja-JP" sz="2000" b="1" kern="100" dirty="0" smtClean="0">
                          <a:solidFill>
                            <a:srgbClr val="FFFF00"/>
                          </a:solidFill>
                        </a:rPr>
                        <a:t>(UDS)</a:t>
                      </a:r>
                      <a:endParaRPr lang="ja-JP" sz="3200" b="1" kern="100" dirty="0">
                        <a:solidFill>
                          <a:srgbClr val="FFFF00"/>
                        </a:solidFill>
                        <a:latin typeface="ＭＳ Ｐゴシック" pitchFamily="50" charset="-128"/>
                        <a:ea typeface="ＭＳ Ｐゴシック" pitchFamily="50" charset="-128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FFFF00"/>
                          </a:solidFill>
                        </a:rPr>
                        <a:t>28 </a:t>
                      </a:r>
                      <a:endParaRPr lang="ja-JP" sz="3600" b="1" kern="100" dirty="0">
                        <a:solidFill>
                          <a:srgbClr val="FFFF00"/>
                        </a:solidFill>
                        <a:latin typeface="ＭＳ Ｐゴシック" pitchFamily="50" charset="-128"/>
                        <a:ea typeface="ＭＳ Ｐゴシック" pitchFamily="50" charset="-128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FFFF00"/>
                          </a:solidFill>
                        </a:rPr>
                        <a:t>100 deg</a:t>
                      </a:r>
                      <a:r>
                        <a:rPr lang="en-US" sz="2400" b="1" kern="100" baseline="30000" dirty="0">
                          <a:solidFill>
                            <a:srgbClr val="FFFF00"/>
                          </a:solidFill>
                        </a:rPr>
                        <a:t>2</a:t>
                      </a:r>
                      <a:endParaRPr lang="ja-JP" sz="3600" b="1" kern="100" dirty="0">
                        <a:solidFill>
                          <a:srgbClr val="FFFF00"/>
                        </a:solidFill>
                        <a:latin typeface="ＭＳ Ｐゴシック" pitchFamily="50" charset="-128"/>
                        <a:ea typeface="ＭＳ Ｐゴシック" pitchFamily="50" charset="-128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rgbClr val="FFFF00"/>
                          </a:solidFill>
                        </a:rPr>
                        <a:t>1.0, 1.4,1.8</a:t>
                      </a:r>
                      <a:r>
                        <a:rPr lang="en-US" sz="2000" b="1" kern="100" dirty="0">
                          <a:solidFill>
                            <a:srgbClr val="FFFF00"/>
                          </a:solidFill>
                        </a:rPr>
                        <a:t>, 2.3, </a:t>
                      </a:r>
                      <a:r>
                        <a:rPr lang="en-US" sz="2000" b="1" kern="100" dirty="0" smtClean="0">
                          <a:solidFill>
                            <a:srgbClr val="FFFF00"/>
                          </a:solidFill>
                        </a:rPr>
                        <a:t>3.0 </a:t>
                      </a:r>
                      <a:r>
                        <a:rPr lang="en-US" altLang="ja-JP" sz="2000" b="1" kern="100" dirty="0" err="1" smtClean="0">
                          <a:solidFill>
                            <a:srgbClr val="FFFF00"/>
                          </a:solidFill>
                        </a:rPr>
                        <a:t>μm</a:t>
                      </a:r>
                      <a:r>
                        <a:rPr lang="en-US" sz="2000" b="1" kern="10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endParaRPr lang="ja-JP" sz="3200" b="1" kern="100" dirty="0">
                        <a:solidFill>
                          <a:srgbClr val="FFFF00"/>
                        </a:solidFill>
                        <a:latin typeface="ＭＳ Ｐゴシック" pitchFamily="50" charset="-128"/>
                        <a:ea typeface="ＭＳ Ｐゴシック" pitchFamily="50" charset="-128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589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ja-JP" sz="2000" b="1" kern="100" dirty="0" smtClean="0">
                          <a:solidFill>
                            <a:srgbClr val="FFFF00"/>
                          </a:solidFill>
                        </a:rPr>
                        <a:t>        +</a:t>
                      </a:r>
                      <a:r>
                        <a:rPr lang="en-US" altLang="ja-JP" sz="2000" b="1" kern="100" baseline="0" dirty="0" smtClean="0">
                          <a:solidFill>
                            <a:srgbClr val="FFFF00"/>
                          </a:solidFill>
                        </a:rPr>
                        <a:t> Filter 5 (4.0μm)</a:t>
                      </a:r>
                      <a:endParaRPr lang="ja-JP" sz="2000" b="1" kern="100" dirty="0">
                        <a:solidFill>
                          <a:srgbClr val="FFFF00"/>
                        </a:solidFill>
                        <a:latin typeface="ＭＳ Ｐゴシック" pitchFamily="50" charset="-128"/>
                        <a:ea typeface="ＭＳ Ｐゴシック" pitchFamily="50" charset="-128"/>
                        <a:cs typeface="Arial Unicode MS" pitchFamily="50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FFFF00"/>
                          </a:solidFill>
                        </a:rPr>
                        <a:t>28</a:t>
                      </a:r>
                      <a:endParaRPr lang="ja-JP" sz="3600" b="1" kern="100" dirty="0">
                        <a:solidFill>
                          <a:srgbClr val="FFFF00"/>
                        </a:solidFill>
                        <a:latin typeface="ＭＳ Ｐゴシック" pitchFamily="50" charset="-128"/>
                        <a:ea typeface="ＭＳ Ｐゴシック" pitchFamily="50" charset="-128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FFFF00"/>
                          </a:solidFill>
                        </a:rPr>
                        <a:t>10 deg</a:t>
                      </a:r>
                      <a:r>
                        <a:rPr lang="en-US" sz="2400" b="1" kern="100" baseline="30000" dirty="0">
                          <a:solidFill>
                            <a:srgbClr val="FFFF00"/>
                          </a:solidFill>
                        </a:rPr>
                        <a:t>2</a:t>
                      </a:r>
                      <a:endParaRPr lang="ja-JP" sz="3600" b="1" kern="100" dirty="0">
                        <a:solidFill>
                          <a:srgbClr val="FFFF00"/>
                        </a:solidFill>
                        <a:latin typeface="ＭＳ Ｐゴシック" pitchFamily="50" charset="-128"/>
                        <a:ea typeface="ＭＳ Ｐゴシック" pitchFamily="50" charset="-128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rgbClr val="FFFF00"/>
                          </a:solidFill>
                        </a:rPr>
                        <a:t>4.0</a:t>
                      </a:r>
                      <a:r>
                        <a:rPr lang="el-GR" sz="2000" b="1" kern="100" dirty="0" smtClean="0">
                          <a:solidFill>
                            <a:srgbClr val="FFFF00"/>
                          </a:solidFill>
                        </a:rPr>
                        <a:t>μ</a:t>
                      </a:r>
                      <a:r>
                        <a:rPr lang="en-US" sz="2000" b="1" kern="100" dirty="0" smtClean="0">
                          <a:solidFill>
                            <a:srgbClr val="FFFF00"/>
                          </a:solidFill>
                        </a:rPr>
                        <a:t>m </a:t>
                      </a:r>
                      <a:endParaRPr lang="en-US" sz="2000" b="1" kern="100" dirty="0" smtClean="0">
                        <a:solidFill>
                          <a:srgbClr val="FFFF00"/>
                        </a:solidFill>
                        <a:latin typeface="ＭＳ Ｐゴシック" pitchFamily="50" charset="-128"/>
                        <a:ea typeface="ＭＳ Ｐゴシック" pitchFamily="50" charset="-128"/>
                      </a:endParaRPr>
                    </a:p>
                  </a:txBody>
                  <a:tcPr marL="68580" marR="68580" marT="0" marB="0" anchor="ctr"/>
                </a:tc>
              </a:tr>
              <a:tr h="6596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92D050"/>
                          </a:solidFill>
                        </a:rPr>
                        <a:t>Ultra Wide </a:t>
                      </a:r>
                      <a:r>
                        <a:rPr lang="en-US" sz="2000" b="1" kern="100" dirty="0" smtClean="0">
                          <a:solidFill>
                            <a:srgbClr val="92D050"/>
                          </a:solidFill>
                        </a:rPr>
                        <a:t>Survey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ja-JP" sz="2000" b="1" kern="100" dirty="0" smtClean="0">
                          <a:solidFill>
                            <a:srgbClr val="92D050"/>
                          </a:solidFill>
                        </a:rPr>
                        <a:t>(UWS)</a:t>
                      </a:r>
                      <a:endParaRPr lang="ja-JP" sz="3200" b="1" kern="100" dirty="0">
                        <a:solidFill>
                          <a:srgbClr val="92D050"/>
                        </a:solidFill>
                        <a:latin typeface="ＭＳ Ｐゴシック" pitchFamily="50" charset="-128"/>
                        <a:ea typeface="ＭＳ Ｐゴシック" pitchFamily="50" charset="-128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92D050"/>
                          </a:solidFill>
                        </a:rPr>
                        <a:t>24-25</a:t>
                      </a:r>
                      <a:endParaRPr lang="ja-JP" sz="3600" b="1" kern="100" dirty="0">
                        <a:solidFill>
                          <a:srgbClr val="92D050"/>
                        </a:solidFill>
                        <a:latin typeface="ＭＳ Ｐゴシック" pitchFamily="50" charset="-128"/>
                        <a:ea typeface="ＭＳ Ｐゴシック" pitchFamily="50" charset="-128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92D050"/>
                          </a:solidFill>
                        </a:rPr>
                        <a:t>1000 deg</a:t>
                      </a:r>
                      <a:r>
                        <a:rPr lang="en-US" sz="2400" b="1" kern="100" baseline="30000" dirty="0">
                          <a:solidFill>
                            <a:srgbClr val="92D050"/>
                          </a:solidFill>
                        </a:rPr>
                        <a:t>2</a:t>
                      </a:r>
                      <a:endParaRPr lang="ja-JP" sz="3600" b="1" kern="100" dirty="0">
                        <a:solidFill>
                          <a:srgbClr val="92D050"/>
                        </a:solidFill>
                        <a:latin typeface="ＭＳ Ｐゴシック" pitchFamily="50" charset="-128"/>
                        <a:ea typeface="ＭＳ Ｐゴシック" pitchFamily="50" charset="-128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92D050"/>
                          </a:solidFill>
                        </a:rPr>
                        <a:t>1.4, 1.8, </a:t>
                      </a:r>
                      <a:r>
                        <a:rPr lang="en-US" sz="2000" b="1" kern="100" dirty="0" smtClean="0">
                          <a:solidFill>
                            <a:srgbClr val="92D050"/>
                          </a:solidFill>
                        </a:rPr>
                        <a:t>2.3</a:t>
                      </a:r>
                      <a:r>
                        <a:rPr lang="el-GR" sz="2000" b="1" kern="100" dirty="0" smtClean="0">
                          <a:solidFill>
                            <a:srgbClr val="92D050"/>
                          </a:solidFill>
                        </a:rPr>
                        <a:t>μ</a:t>
                      </a:r>
                      <a:r>
                        <a:rPr lang="en-US" sz="2000" b="1" kern="100" dirty="0" smtClean="0">
                          <a:solidFill>
                            <a:srgbClr val="92D050"/>
                          </a:solidFill>
                        </a:rPr>
                        <a:t>m</a:t>
                      </a:r>
                      <a:endParaRPr lang="ja-JP" sz="3200" b="1" kern="100" dirty="0">
                        <a:solidFill>
                          <a:srgbClr val="92D050"/>
                        </a:solidFill>
                        <a:latin typeface="ＭＳ Ｐゴシック" pitchFamily="50" charset="-128"/>
                        <a:ea typeface="ＭＳ Ｐゴシック" pitchFamily="50" charset="-128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136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FF0000"/>
                          </a:solidFill>
                        </a:rPr>
                        <a:t>Extreme Survey</a:t>
                      </a:r>
                      <a:endParaRPr lang="ja-JP" sz="3200" b="1" kern="100" dirty="0">
                        <a:solidFill>
                          <a:srgbClr val="FF0000"/>
                        </a:solidFill>
                        <a:latin typeface="ＭＳ Ｐゴシック" pitchFamily="50" charset="-128"/>
                        <a:ea typeface="ＭＳ Ｐゴシック" pitchFamily="50" charset="-128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FF0000"/>
                          </a:solidFill>
                        </a:rPr>
                        <a:t>29-30</a:t>
                      </a:r>
                      <a:endParaRPr lang="ja-JP" sz="3600" b="1" kern="100" dirty="0">
                        <a:solidFill>
                          <a:srgbClr val="FF0000"/>
                        </a:solidFill>
                        <a:latin typeface="ＭＳ Ｐゴシック" pitchFamily="50" charset="-128"/>
                        <a:ea typeface="ＭＳ Ｐゴシック" pitchFamily="50" charset="-128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FF0000"/>
                          </a:solidFill>
                        </a:rPr>
                        <a:t>0.25 deg</a:t>
                      </a:r>
                      <a:r>
                        <a:rPr lang="en-US" sz="2400" b="1" kern="100" baseline="30000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ja-JP" sz="3600" b="1" kern="100" dirty="0">
                        <a:solidFill>
                          <a:srgbClr val="FF0000"/>
                        </a:solidFill>
                        <a:latin typeface="ＭＳ Ｐゴシック" pitchFamily="50" charset="-128"/>
                        <a:ea typeface="ＭＳ Ｐゴシック" pitchFamily="50" charset="-128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FF0000"/>
                          </a:solidFill>
                        </a:rPr>
                        <a:t>1.0, 1.4, 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</a:rPr>
                        <a:t>1.8</a:t>
                      </a:r>
                      <a:r>
                        <a:rPr lang="el-GR" sz="2000" b="1" kern="100" dirty="0" smtClean="0">
                          <a:solidFill>
                            <a:srgbClr val="FF0000"/>
                          </a:solidFill>
                        </a:rPr>
                        <a:t>μ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endParaRPr lang="ja-JP" sz="3200" b="1" kern="100" dirty="0">
                        <a:solidFill>
                          <a:srgbClr val="FF0000"/>
                        </a:solidFill>
                        <a:latin typeface="ＭＳ Ｐゴシック" pitchFamily="50" charset="-128"/>
                        <a:ea typeface="ＭＳ Ｐゴシック" pitchFamily="50" charset="-128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611560" y="5611325"/>
            <a:ext cx="39012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UDS  1500days (with 50% overhead)</a:t>
            </a:r>
          </a:p>
          <a:p>
            <a:r>
              <a:rPr lang="en-US" altLang="ja-JP" dirty="0" smtClean="0">
                <a:solidFill>
                  <a:srgbClr val="FFFF00"/>
                </a:solidFill>
              </a:rPr>
              <a:t>UWS    50-60 days  Filter5 150 days</a:t>
            </a:r>
          </a:p>
          <a:p>
            <a:r>
              <a:rPr lang="en-US" altLang="ja-JP" dirty="0" err="1" smtClean="0">
                <a:solidFill>
                  <a:srgbClr val="FFFF00"/>
                </a:solidFill>
              </a:rPr>
              <a:t>ExS</a:t>
            </a:r>
            <a:r>
              <a:rPr lang="en-US" altLang="ja-JP" dirty="0" smtClean="0">
                <a:solidFill>
                  <a:srgbClr val="FFFF00"/>
                </a:solidFill>
              </a:rPr>
              <a:t>       20 days/</a:t>
            </a:r>
            <a:r>
              <a:rPr lang="en-US" altLang="ja-JP" dirty="0" err="1" smtClean="0">
                <a:solidFill>
                  <a:srgbClr val="FFFF00"/>
                </a:solidFill>
              </a:rPr>
              <a:t>FoV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004048" y="6054674"/>
            <a:ext cx="2413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FF00"/>
                </a:solidFill>
              </a:rPr>
              <a:t>Nominal Five Years</a:t>
            </a:r>
            <a:endParaRPr lang="ja-JP" alt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48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仙台研究\プレゼン２\WISH Canada\sao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2" y="188640"/>
            <a:ext cx="7832293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3635896" y="6381328"/>
            <a:ext cx="4870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Fazio, G. et al.  WISH Proposal for NASA SALMON2</a:t>
            </a:r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97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仙台研究\プレゼン２\鹿児島初代銀河\yoshida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4656"/>
            <a:ext cx="8497458" cy="605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95536" y="0"/>
            <a:ext cx="7908319" cy="523220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</a:rPr>
              <a:t>WISH Science Workshop 2013 </a:t>
            </a:r>
            <a:r>
              <a:rPr lang="ja-JP" altLang="en-US" sz="2800" dirty="0" smtClean="0">
                <a:solidFill>
                  <a:schemeClr val="bg1"/>
                </a:solidFill>
              </a:rPr>
              <a:t>吉田さん講演より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55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193990" y="184282"/>
            <a:ext cx="6822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solidFill>
                  <a:prstClr val="black"/>
                </a:solidFill>
              </a:rPr>
              <a:t>１平方度における銀河検出期待数</a:t>
            </a:r>
            <a:endParaRPr lang="ja-JP" altLang="en-US" sz="3600" baseline="30000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064025" y="934635"/>
            <a:ext cx="47916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</a:rPr>
              <a:t>z</a:t>
            </a:r>
            <a:r>
              <a:rPr lang="en-US" altLang="ja-JP" sz="2400" dirty="0" smtClean="0">
                <a:solidFill>
                  <a:prstClr val="black"/>
                </a:solidFill>
              </a:rPr>
              <a:t>=6-8 </a:t>
            </a:r>
            <a:r>
              <a:rPr lang="ja-JP" altLang="en-US" sz="2400" dirty="0" smtClean="0">
                <a:solidFill>
                  <a:prstClr val="black"/>
                </a:solidFill>
              </a:rPr>
              <a:t>の光度関数の進化を</a:t>
            </a:r>
            <a:endParaRPr lang="en-US" altLang="ja-JP" sz="2400" dirty="0" smtClean="0">
              <a:solidFill>
                <a:prstClr val="black"/>
              </a:solidFill>
            </a:endParaRPr>
          </a:p>
          <a:p>
            <a:r>
              <a:rPr lang="ja-JP" altLang="en-US" sz="2400" dirty="0">
                <a:solidFill>
                  <a:prstClr val="black"/>
                </a:solidFill>
              </a:rPr>
              <a:t>光度</a:t>
            </a:r>
            <a:r>
              <a:rPr lang="ja-JP" altLang="en-US" sz="2400" dirty="0" smtClean="0">
                <a:solidFill>
                  <a:prstClr val="black"/>
                </a:solidFill>
              </a:rPr>
              <a:t>進化</a:t>
            </a:r>
            <a:r>
              <a:rPr lang="ja-JP" altLang="en-US" sz="2400" dirty="0">
                <a:solidFill>
                  <a:prstClr val="black"/>
                </a:solidFill>
              </a:rPr>
              <a:t>と</a:t>
            </a:r>
            <a:r>
              <a:rPr lang="ja-JP" altLang="en-US" sz="2400" dirty="0" smtClean="0">
                <a:solidFill>
                  <a:prstClr val="black"/>
                </a:solidFill>
              </a:rPr>
              <a:t>して </a:t>
            </a:r>
            <a:r>
              <a:rPr lang="en-US" altLang="ja-JP" sz="2400" dirty="0" smtClean="0">
                <a:solidFill>
                  <a:prstClr val="black"/>
                </a:solidFill>
              </a:rPr>
              <a:t>z&gt;8 </a:t>
            </a:r>
            <a:r>
              <a:rPr lang="ja-JP" altLang="en-US" sz="2400" dirty="0" smtClean="0">
                <a:solidFill>
                  <a:prstClr val="black"/>
                </a:solidFill>
              </a:rPr>
              <a:t>へ外挿した場合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903054" y="1778772"/>
            <a:ext cx="7113638" cy="5040560"/>
            <a:chOff x="910536" y="1412776"/>
            <a:chExt cx="7113638" cy="5040560"/>
          </a:xfrm>
        </p:grpSpPr>
        <p:pic>
          <p:nvPicPr>
            <p:cNvPr id="6146" name="Picture 2" descr="C:\仙台研究\WISH\SPIE2012\iwata4.bm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536" y="1412776"/>
              <a:ext cx="7113638" cy="504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2339752" y="3284984"/>
              <a:ext cx="13773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 smtClean="0">
                  <a:solidFill>
                    <a:srgbClr val="00B050"/>
                  </a:solidFill>
                </a:rPr>
                <a:t>Z=11-12</a:t>
              </a:r>
              <a:endParaRPr lang="ja-JP" altLang="en-US" sz="2800" b="1" dirty="0">
                <a:solidFill>
                  <a:srgbClr val="00B050"/>
                </a:solidFill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2339752" y="4509120"/>
              <a:ext cx="13773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 smtClean="0">
                  <a:solidFill>
                    <a:srgbClr val="F79646">
                      <a:lumMod val="75000"/>
                    </a:srgbClr>
                  </a:solidFill>
                </a:rPr>
                <a:t>Z=14-16</a:t>
              </a:r>
              <a:endParaRPr lang="ja-JP" altLang="en-US" sz="2800" b="1" dirty="0">
                <a:solidFill>
                  <a:srgbClr val="F79646">
                    <a:lumMod val="75000"/>
                  </a:srgbClr>
                </a:solidFill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2555776" y="2420888"/>
              <a:ext cx="10118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 smtClean="0">
                  <a:solidFill>
                    <a:srgbClr val="0000FF"/>
                  </a:solidFill>
                </a:rPr>
                <a:t>Z=8-9</a:t>
              </a:r>
              <a:endParaRPr lang="ja-JP" altLang="en-US" sz="2800" b="1" dirty="0">
                <a:solidFill>
                  <a:srgbClr val="0000FF"/>
                </a:solidFill>
              </a:endParaRPr>
            </a:p>
          </p:txBody>
        </p:sp>
      </p:grpSp>
      <p:cxnSp>
        <p:nvCxnSpPr>
          <p:cNvPr id="8" name="直線コネクタ 7"/>
          <p:cNvCxnSpPr/>
          <p:nvPr/>
        </p:nvCxnSpPr>
        <p:spPr>
          <a:xfrm>
            <a:off x="1835696" y="4149080"/>
            <a:ext cx="5904656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80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669122"/>
              </p:ext>
            </p:extLst>
          </p:nvPr>
        </p:nvGraphicFramePr>
        <p:xfrm>
          <a:off x="93221" y="1268760"/>
          <a:ext cx="8810448" cy="257177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519486"/>
                <a:gridCol w="1150866"/>
                <a:gridCol w="1582709"/>
                <a:gridCol w="1519486"/>
                <a:gridCol w="1518415"/>
                <a:gridCol w="1519486"/>
              </a:tblGrid>
              <a:tr h="514354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endParaRPr lang="ja-JP" sz="2000" kern="100" dirty="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115730" marR="115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endParaRPr lang="ja-JP" sz="2000" kern="100" dirty="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115730" marR="115730" marT="0" marB="0"/>
                </a:tc>
                <a:tc gridSpan="4"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kern="100" dirty="0"/>
                        <a:t>Number Density [objects per 1 deg</a:t>
                      </a:r>
                      <a:r>
                        <a:rPr lang="en-US" sz="2000" kern="100" baseline="30000" dirty="0"/>
                        <a:t>2</a:t>
                      </a:r>
                      <a:r>
                        <a:rPr lang="en-US" sz="2000" kern="100" dirty="0"/>
                        <a:t>] for AB &lt; 28.0</a:t>
                      </a:r>
                      <a:endParaRPr lang="ja-JP" sz="2000" kern="100" dirty="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115730" marR="115730" marT="0" marB="0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514354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endParaRPr lang="ja-JP" sz="2000" kern="10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115730" marR="115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kern="100"/>
                        <a:t>redshift</a:t>
                      </a:r>
                      <a:endParaRPr lang="ja-JP" sz="2000" kern="10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115730" marR="115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kern="100" dirty="0"/>
                        <a:t>No Evolution</a:t>
                      </a:r>
                      <a:endParaRPr lang="ja-JP" sz="2000" kern="100" dirty="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115730" marR="115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kern="100" dirty="0"/>
                        <a:t>Empirical</a:t>
                      </a:r>
                      <a:endParaRPr lang="ja-JP" sz="2000" kern="100" dirty="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115730" marR="115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kern="100"/>
                        <a:t>SAM</a:t>
                      </a:r>
                      <a:endParaRPr lang="ja-JP" sz="2000" kern="10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115730" marR="115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kern="100"/>
                        <a:t>DMH</a:t>
                      </a:r>
                      <a:endParaRPr lang="ja-JP" sz="2000" kern="10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115730" marR="115730" marT="0" marB="0"/>
                </a:tc>
              </a:tr>
              <a:tr h="514354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kern="100"/>
                        <a:t>1.0</a:t>
                      </a:r>
                      <a:r>
                        <a:rPr lang="ja-JP" sz="2000" kern="100"/>
                        <a:t>μ</a:t>
                      </a:r>
                      <a:r>
                        <a:rPr lang="en-US" sz="2000" kern="100"/>
                        <a:t>m-drop</a:t>
                      </a:r>
                      <a:endParaRPr lang="ja-JP" sz="2000" kern="10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115730" marR="115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400" kern="100"/>
                        <a:t>8-9</a:t>
                      </a:r>
                      <a:endParaRPr lang="ja-JP" sz="2400" kern="10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115730" marR="115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400" kern="100" dirty="0"/>
                        <a:t>4,000</a:t>
                      </a:r>
                      <a:endParaRPr lang="ja-JP" sz="2400" kern="100" dirty="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115730" marR="115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400" kern="100" dirty="0"/>
                        <a:t>1,700</a:t>
                      </a:r>
                      <a:endParaRPr lang="ja-JP" sz="2400" kern="100" dirty="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115730" marR="115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400" kern="100"/>
                        <a:t>630</a:t>
                      </a:r>
                      <a:endParaRPr lang="ja-JP" sz="2400" kern="10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115730" marR="115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400" kern="100"/>
                        <a:t>850</a:t>
                      </a:r>
                      <a:endParaRPr lang="ja-JP" sz="2400" kern="10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115730" marR="115730" marT="0" marB="0"/>
                </a:tc>
              </a:tr>
              <a:tr h="514354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kern="100"/>
                        <a:t>1.4</a:t>
                      </a:r>
                      <a:r>
                        <a:rPr lang="ja-JP" sz="2000" kern="100"/>
                        <a:t>μ</a:t>
                      </a:r>
                      <a:r>
                        <a:rPr lang="en-US" sz="2000" kern="100"/>
                        <a:t>m-drop</a:t>
                      </a:r>
                      <a:endParaRPr lang="ja-JP" sz="2000" kern="10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115730" marR="115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400" kern="100"/>
                        <a:t>11-12</a:t>
                      </a:r>
                      <a:endParaRPr lang="ja-JP" sz="2400" kern="10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115730" marR="115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400" kern="100" dirty="0"/>
                        <a:t>2,400</a:t>
                      </a:r>
                      <a:endParaRPr lang="ja-JP" sz="2400" kern="100" dirty="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115730" marR="115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400" kern="100" dirty="0"/>
                        <a:t>100</a:t>
                      </a:r>
                      <a:endParaRPr lang="ja-JP" sz="2400" kern="100" dirty="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115730" marR="115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400" kern="100" dirty="0"/>
                        <a:t>50</a:t>
                      </a:r>
                      <a:endParaRPr lang="ja-JP" sz="2400" kern="100" dirty="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115730" marR="115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400" kern="100"/>
                        <a:t>4.1</a:t>
                      </a:r>
                      <a:endParaRPr lang="ja-JP" sz="2400" kern="10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115730" marR="115730" marT="0" marB="0"/>
                </a:tc>
              </a:tr>
              <a:tr h="514354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kern="100"/>
                        <a:t>1.8</a:t>
                      </a:r>
                      <a:r>
                        <a:rPr lang="ja-JP" sz="2000" kern="100"/>
                        <a:t>μ</a:t>
                      </a:r>
                      <a:r>
                        <a:rPr lang="en-US" sz="2000" kern="100"/>
                        <a:t>m-drop</a:t>
                      </a:r>
                      <a:endParaRPr lang="ja-JP" sz="2000" kern="10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115730" marR="115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400" kern="100"/>
                        <a:t>14-17</a:t>
                      </a:r>
                      <a:endParaRPr lang="ja-JP" sz="2400" kern="10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115730" marR="115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400" kern="100" dirty="0"/>
                        <a:t>1,200</a:t>
                      </a:r>
                      <a:endParaRPr lang="ja-JP" sz="2400" kern="100" dirty="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115730" marR="115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400" kern="100"/>
                        <a:t>0.72</a:t>
                      </a:r>
                      <a:endParaRPr lang="ja-JP" sz="2400" kern="10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115730" marR="115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400" kern="100"/>
                        <a:t>1.1</a:t>
                      </a:r>
                      <a:endParaRPr lang="ja-JP" sz="2400" kern="10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115730" marR="115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400" kern="100" dirty="0"/>
                        <a:t>0.003</a:t>
                      </a:r>
                      <a:endParaRPr lang="ja-JP" sz="2400" kern="100" dirty="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115730" marR="115730" marT="0" marB="0"/>
                </a:tc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1619672" y="260648"/>
            <a:ext cx="56412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検出銀河期待数のまとめ</a:t>
            </a:r>
            <a:endParaRPr lang="ja-JP" altLang="en-US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771800" y="3933056"/>
            <a:ext cx="50946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rgbClr val="0000FF"/>
                </a:solidFill>
              </a:rPr>
              <a:t>1 deg</a:t>
            </a:r>
            <a:r>
              <a:rPr lang="en-US" altLang="ja-JP" sz="3600" baseline="30000" dirty="0" smtClean="0">
                <a:solidFill>
                  <a:srgbClr val="0000FF"/>
                </a:solidFill>
              </a:rPr>
              <a:t>2  </a:t>
            </a:r>
            <a:r>
              <a:rPr lang="en-US" altLang="ja-JP" sz="3600" dirty="0" smtClean="0">
                <a:solidFill>
                  <a:srgbClr val="0000FF"/>
                </a:solidFill>
              </a:rPr>
              <a:t>, &lt;28AB</a:t>
            </a:r>
            <a:r>
              <a:rPr lang="ja-JP" altLang="en-US" sz="3600" dirty="0" smtClean="0">
                <a:solidFill>
                  <a:srgbClr val="0000FF"/>
                </a:solidFill>
              </a:rPr>
              <a:t>　の期待値</a:t>
            </a:r>
            <a:endParaRPr lang="en-US" altLang="ja-JP" sz="3600" dirty="0" smtClean="0">
              <a:solidFill>
                <a:srgbClr val="0000FF"/>
              </a:solidFill>
            </a:endParaRPr>
          </a:p>
          <a:p>
            <a:r>
              <a:rPr lang="en-US" altLang="ja-JP" sz="3600" dirty="0" smtClean="0">
                <a:solidFill>
                  <a:srgbClr val="0000FF"/>
                </a:solidFill>
              </a:rPr>
              <a:t>100 deg</a:t>
            </a:r>
            <a:r>
              <a:rPr lang="en-US" altLang="ja-JP" sz="3600" baseline="30000" dirty="0" smtClean="0">
                <a:solidFill>
                  <a:srgbClr val="0000FF"/>
                </a:solidFill>
              </a:rPr>
              <a:t>2</a:t>
            </a:r>
            <a:r>
              <a:rPr lang="en-US" altLang="ja-JP" sz="3600" dirty="0" smtClean="0">
                <a:solidFill>
                  <a:srgbClr val="0000FF"/>
                </a:solidFill>
              </a:rPr>
              <a:t> </a:t>
            </a:r>
            <a:r>
              <a:rPr lang="ja-JP" altLang="en-US" sz="3600" dirty="0" smtClean="0">
                <a:solidFill>
                  <a:srgbClr val="0000FF"/>
                </a:solidFill>
              </a:rPr>
              <a:t>でこの </a:t>
            </a:r>
            <a:r>
              <a:rPr lang="en-US" altLang="ja-JP" sz="3600" dirty="0" smtClean="0">
                <a:solidFill>
                  <a:srgbClr val="0000FF"/>
                </a:solidFill>
              </a:rPr>
              <a:t>100</a:t>
            </a:r>
            <a:r>
              <a:rPr lang="ja-JP" altLang="en-US" sz="3600" dirty="0" smtClean="0">
                <a:solidFill>
                  <a:srgbClr val="0000FF"/>
                </a:solidFill>
              </a:rPr>
              <a:t>倍</a:t>
            </a:r>
            <a:endParaRPr lang="ja-JP" altLang="en-US" sz="3600" dirty="0">
              <a:solidFill>
                <a:srgbClr val="0000FF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28596" y="5572140"/>
            <a:ext cx="8501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Galaxies bright enough for deep spectroscopy </a:t>
            </a:r>
          </a:p>
          <a:p>
            <a:r>
              <a:rPr lang="en-US" altLang="ja-JP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ELT + AO spectrograph</a:t>
            </a:r>
            <a:endParaRPr lang="ja-JP" altLang="en-US" sz="3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309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37213" y="476672"/>
            <a:ext cx="8356775" cy="5139869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prstClr val="white"/>
                </a:solidFill>
              </a:rPr>
              <a:t>WISH UDS</a:t>
            </a:r>
            <a:r>
              <a:rPr lang="ja-JP" altLang="en-US" sz="4400" dirty="0" smtClean="0">
                <a:solidFill>
                  <a:prstClr val="white"/>
                </a:solidFill>
              </a:rPr>
              <a:t>で</a:t>
            </a:r>
            <a:r>
              <a:rPr lang="ja-JP" altLang="en-US" sz="4400" dirty="0">
                <a:solidFill>
                  <a:prstClr val="white"/>
                </a:solidFill>
              </a:rPr>
              <a:t>期待</a:t>
            </a:r>
            <a:r>
              <a:rPr lang="ja-JP" altLang="en-US" sz="4400" dirty="0" smtClean="0">
                <a:solidFill>
                  <a:prstClr val="white"/>
                </a:solidFill>
              </a:rPr>
              <a:t>される</a:t>
            </a:r>
            <a:endParaRPr lang="en-US" altLang="ja-JP" sz="4400" dirty="0" smtClean="0">
              <a:solidFill>
                <a:prstClr val="white"/>
              </a:solidFill>
            </a:endParaRPr>
          </a:p>
          <a:p>
            <a:r>
              <a:rPr lang="ja-JP" altLang="en-US" sz="4400" dirty="0" smtClean="0">
                <a:solidFill>
                  <a:prstClr val="white"/>
                </a:solidFill>
              </a:rPr>
              <a:t>銀河検出数</a:t>
            </a:r>
            <a:endParaRPr lang="en-US" sz="4400" dirty="0" smtClean="0">
              <a:solidFill>
                <a:prstClr val="white"/>
              </a:solidFill>
            </a:endParaRPr>
          </a:p>
          <a:p>
            <a:r>
              <a:rPr lang="ja-JP" altLang="en-US" sz="2400" dirty="0" smtClean="0">
                <a:solidFill>
                  <a:prstClr val="white"/>
                </a:solidFill>
              </a:rPr>
              <a:t>　</a:t>
            </a:r>
            <a:endParaRPr lang="en-US" sz="2400" dirty="0" smtClean="0">
              <a:solidFill>
                <a:prstClr val="white"/>
              </a:solidFill>
            </a:endParaRPr>
          </a:p>
          <a:p>
            <a:r>
              <a:rPr lang="en-US" sz="5400" dirty="0" smtClean="0">
                <a:solidFill>
                  <a:srgbClr val="FFFF00"/>
                </a:solidFill>
              </a:rPr>
              <a:t>~10</a:t>
            </a:r>
            <a:r>
              <a:rPr lang="en-US" sz="5400" baseline="30000" dirty="0" smtClean="0">
                <a:solidFill>
                  <a:srgbClr val="FFFF00"/>
                </a:solidFill>
              </a:rPr>
              <a:t>4-5</a:t>
            </a:r>
            <a:r>
              <a:rPr lang="en-US" sz="5400" dirty="0" smtClean="0">
                <a:solidFill>
                  <a:srgbClr val="FFFF00"/>
                </a:solidFill>
              </a:rPr>
              <a:t>  </a:t>
            </a:r>
            <a:r>
              <a:rPr lang="en-US" sz="5400" dirty="0" smtClean="0">
                <a:solidFill>
                  <a:prstClr val="white"/>
                </a:solidFill>
              </a:rPr>
              <a:t>galaxies at</a:t>
            </a:r>
            <a:r>
              <a:rPr lang="en-US" sz="5400" dirty="0" smtClean="0">
                <a:solidFill>
                  <a:srgbClr val="FFFF00"/>
                </a:solidFill>
              </a:rPr>
              <a:t> z=8-9, </a:t>
            </a:r>
          </a:p>
          <a:p>
            <a:r>
              <a:rPr lang="en-US" sz="5400" dirty="0" smtClean="0">
                <a:solidFill>
                  <a:srgbClr val="FFFF00"/>
                </a:solidFill>
              </a:rPr>
              <a:t>~10</a:t>
            </a:r>
            <a:r>
              <a:rPr lang="en-US" sz="5400" baseline="30000" dirty="0" smtClean="0">
                <a:solidFill>
                  <a:srgbClr val="FFFF00"/>
                </a:solidFill>
              </a:rPr>
              <a:t>3-4</a:t>
            </a:r>
            <a:r>
              <a:rPr lang="en-US" sz="5400" dirty="0" smtClean="0">
                <a:solidFill>
                  <a:srgbClr val="FFFF00"/>
                </a:solidFill>
              </a:rPr>
              <a:t>  </a:t>
            </a:r>
            <a:r>
              <a:rPr lang="en-US" sz="5400" dirty="0" smtClean="0">
                <a:solidFill>
                  <a:prstClr val="white"/>
                </a:solidFill>
              </a:rPr>
              <a:t>galaxies at</a:t>
            </a:r>
            <a:r>
              <a:rPr lang="en-US" sz="5400" dirty="0" smtClean="0">
                <a:solidFill>
                  <a:srgbClr val="FFFF00"/>
                </a:solidFill>
              </a:rPr>
              <a:t> z=11-12, </a:t>
            </a:r>
          </a:p>
          <a:p>
            <a:r>
              <a:rPr lang="en-US" sz="5400" dirty="0" smtClean="0">
                <a:solidFill>
                  <a:prstClr val="white"/>
                </a:solidFill>
              </a:rPr>
              <a:t>        and </a:t>
            </a:r>
          </a:p>
          <a:p>
            <a:r>
              <a:rPr lang="en-US" sz="5400" dirty="0" smtClean="0">
                <a:solidFill>
                  <a:srgbClr val="FFFF00"/>
                </a:solidFill>
              </a:rPr>
              <a:t>~50-100 </a:t>
            </a:r>
            <a:r>
              <a:rPr lang="en-US" sz="5400" dirty="0" smtClean="0">
                <a:solidFill>
                  <a:prstClr val="white"/>
                </a:solidFill>
              </a:rPr>
              <a:t>galaxies at</a:t>
            </a:r>
            <a:r>
              <a:rPr lang="en-US" sz="5400" dirty="0" smtClean="0">
                <a:solidFill>
                  <a:srgbClr val="FFFF00"/>
                </a:solidFill>
              </a:rPr>
              <a:t> z=14-17</a:t>
            </a:r>
            <a:endParaRPr lang="en-US" altLang="ja-JP" sz="5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4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813786" y="215976"/>
            <a:ext cx="7457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prstClr val="black"/>
                </a:solidFill>
              </a:rPr>
              <a:t>WISH </a:t>
            </a:r>
            <a:r>
              <a:rPr lang="ja-JP" altLang="en-US" sz="3600" dirty="0" smtClean="0">
                <a:solidFill>
                  <a:prstClr val="black"/>
                </a:solidFill>
              </a:rPr>
              <a:t>ミッション提案書・第１版　完成　</a:t>
            </a:r>
            <a:endParaRPr lang="ja-JP" altLang="en-US" sz="3600" dirty="0">
              <a:solidFill>
                <a:prstClr val="black"/>
              </a:solidFill>
            </a:endParaRPr>
          </a:p>
        </p:txBody>
      </p:sp>
      <p:pic>
        <p:nvPicPr>
          <p:cNvPr id="1026" name="Picture 2" descr="http://www.wishmission.org/members/doc/20120911/cover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86" y="980728"/>
            <a:ext cx="3470181" cy="499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4410905" y="980728"/>
            <a:ext cx="414728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prstClr val="black"/>
                </a:solidFill>
              </a:rPr>
              <a:t>はじめ</a:t>
            </a:r>
            <a:r>
              <a:rPr lang="ja-JP" altLang="en-US" b="1" dirty="0" smtClean="0">
                <a:solidFill>
                  <a:prstClr val="black"/>
                </a:solidFill>
              </a:rPr>
              <a:t>に</a:t>
            </a:r>
            <a:endParaRPr lang="en-US" altLang="ja-JP" b="1" dirty="0">
              <a:solidFill>
                <a:prstClr val="black"/>
              </a:solidFill>
            </a:endParaRPr>
          </a:p>
          <a:p>
            <a:r>
              <a:rPr lang="ja-JP" altLang="en-US" b="1" dirty="0">
                <a:solidFill>
                  <a:prstClr val="black"/>
                </a:solidFill>
              </a:rPr>
              <a:t>目次　</a:t>
            </a:r>
            <a:endParaRPr lang="en-US" altLang="ja-JP" b="1" dirty="0" smtClean="0">
              <a:solidFill>
                <a:prstClr val="black"/>
              </a:solidFill>
            </a:endParaRPr>
          </a:p>
          <a:p>
            <a:r>
              <a:rPr lang="ja-JP" altLang="en-US" b="1" dirty="0" smtClean="0">
                <a:solidFill>
                  <a:prstClr val="black"/>
                </a:solidFill>
              </a:rPr>
              <a:t>第１章</a:t>
            </a:r>
            <a:r>
              <a:rPr lang="ja-JP" altLang="en-US" b="1" dirty="0">
                <a:solidFill>
                  <a:prstClr val="black"/>
                </a:solidFill>
              </a:rPr>
              <a:t>　ミッションの概要　　</a:t>
            </a:r>
            <a:endParaRPr lang="en-US" altLang="ja-JP" b="1" dirty="0" smtClean="0">
              <a:solidFill>
                <a:prstClr val="black"/>
              </a:solidFill>
            </a:endParaRPr>
          </a:p>
          <a:p>
            <a:r>
              <a:rPr lang="ja-JP" altLang="en-US" b="1" dirty="0" smtClean="0">
                <a:solidFill>
                  <a:prstClr val="black"/>
                </a:solidFill>
              </a:rPr>
              <a:t>第２章</a:t>
            </a:r>
            <a:r>
              <a:rPr lang="ja-JP" altLang="en-US" b="1" dirty="0">
                <a:solidFill>
                  <a:prstClr val="black"/>
                </a:solidFill>
              </a:rPr>
              <a:t>　</a:t>
            </a:r>
            <a:r>
              <a:rPr lang="en-US" altLang="ja-JP" b="1" dirty="0">
                <a:solidFill>
                  <a:prstClr val="black"/>
                </a:solidFill>
              </a:rPr>
              <a:t>WISH </a:t>
            </a:r>
            <a:r>
              <a:rPr lang="ja-JP" altLang="en-US" b="1" dirty="0">
                <a:solidFill>
                  <a:prstClr val="black"/>
                </a:solidFill>
              </a:rPr>
              <a:t>が目指す</a:t>
            </a:r>
            <a:r>
              <a:rPr lang="ja-JP" altLang="en-US" b="1" dirty="0" smtClean="0">
                <a:solidFill>
                  <a:prstClr val="black"/>
                </a:solidFill>
              </a:rPr>
              <a:t>科学</a:t>
            </a:r>
            <a:endParaRPr lang="en-US" altLang="ja-JP" b="1" dirty="0">
              <a:solidFill>
                <a:prstClr val="black"/>
              </a:solidFill>
            </a:endParaRPr>
          </a:p>
          <a:p>
            <a:r>
              <a:rPr lang="ja-JP" altLang="en-US" b="1" dirty="0">
                <a:solidFill>
                  <a:prstClr val="black"/>
                </a:solidFill>
              </a:rPr>
              <a:t>第３章　成功基準とミッションへの</a:t>
            </a:r>
            <a:r>
              <a:rPr lang="ja-JP" altLang="en-US" b="1" dirty="0" smtClean="0">
                <a:solidFill>
                  <a:prstClr val="black"/>
                </a:solidFill>
              </a:rPr>
              <a:t>要求</a:t>
            </a:r>
            <a:endParaRPr lang="en-US" altLang="ja-JP" b="1" dirty="0">
              <a:solidFill>
                <a:prstClr val="black"/>
              </a:solidFill>
            </a:endParaRPr>
          </a:p>
          <a:p>
            <a:r>
              <a:rPr lang="ja-JP" altLang="en-US" b="1" dirty="0">
                <a:solidFill>
                  <a:prstClr val="black"/>
                </a:solidFill>
              </a:rPr>
              <a:t>第４章　衛星システム概要　　</a:t>
            </a:r>
            <a:endParaRPr lang="en-US" altLang="ja-JP" b="1" dirty="0" smtClean="0">
              <a:solidFill>
                <a:prstClr val="black"/>
              </a:solidFill>
            </a:endParaRPr>
          </a:p>
          <a:p>
            <a:r>
              <a:rPr lang="ja-JP" altLang="en-US" b="1" dirty="0" smtClean="0">
                <a:solidFill>
                  <a:prstClr val="black"/>
                </a:solidFill>
              </a:rPr>
              <a:t>第５章</a:t>
            </a:r>
            <a:r>
              <a:rPr lang="ja-JP" altLang="en-US" b="1" dirty="0">
                <a:solidFill>
                  <a:prstClr val="black"/>
                </a:solidFill>
              </a:rPr>
              <a:t>　広視野撮像</a:t>
            </a:r>
            <a:r>
              <a:rPr lang="ja-JP" altLang="en-US" b="1" dirty="0" smtClean="0">
                <a:solidFill>
                  <a:prstClr val="black"/>
                </a:solidFill>
              </a:rPr>
              <a:t>システム</a:t>
            </a:r>
            <a:endParaRPr lang="en-US" altLang="ja-JP" b="1" dirty="0">
              <a:solidFill>
                <a:prstClr val="black"/>
              </a:solidFill>
            </a:endParaRPr>
          </a:p>
          <a:p>
            <a:r>
              <a:rPr lang="ja-JP" altLang="en-US" b="1" dirty="0">
                <a:solidFill>
                  <a:prstClr val="black"/>
                </a:solidFill>
              </a:rPr>
              <a:t>第６章　望遠鏡構造システム　　</a:t>
            </a:r>
            <a:endParaRPr lang="en-US" altLang="ja-JP" b="1" dirty="0">
              <a:solidFill>
                <a:prstClr val="black"/>
              </a:solidFill>
            </a:endParaRPr>
          </a:p>
          <a:p>
            <a:r>
              <a:rPr lang="ja-JP" altLang="en-US" b="1" dirty="0">
                <a:solidFill>
                  <a:prstClr val="black"/>
                </a:solidFill>
              </a:rPr>
              <a:t>第７章　ミッション部温度と熱解析　　</a:t>
            </a:r>
            <a:endParaRPr lang="en-US" altLang="ja-JP" b="1" dirty="0">
              <a:solidFill>
                <a:prstClr val="black"/>
              </a:solidFill>
            </a:endParaRPr>
          </a:p>
          <a:p>
            <a:r>
              <a:rPr lang="ja-JP" altLang="en-US" b="1" dirty="0">
                <a:solidFill>
                  <a:prstClr val="black"/>
                </a:solidFill>
              </a:rPr>
              <a:t>第８章　ミッション運用計画　</a:t>
            </a:r>
            <a:endParaRPr lang="en-US" altLang="ja-JP" b="1" dirty="0">
              <a:solidFill>
                <a:prstClr val="black"/>
              </a:solidFill>
            </a:endParaRPr>
          </a:p>
          <a:p>
            <a:r>
              <a:rPr lang="ja-JP" altLang="en-US" b="1" dirty="0">
                <a:solidFill>
                  <a:prstClr val="black"/>
                </a:solidFill>
              </a:rPr>
              <a:t>第９章　衛星サブシステムの設計・検討　</a:t>
            </a:r>
            <a:endParaRPr lang="en-US" altLang="ja-JP" b="1" dirty="0">
              <a:solidFill>
                <a:prstClr val="black"/>
              </a:solidFill>
            </a:endParaRPr>
          </a:p>
          <a:p>
            <a:r>
              <a:rPr lang="ja-JP" altLang="en-US" b="1" dirty="0">
                <a:solidFill>
                  <a:prstClr val="black"/>
                </a:solidFill>
              </a:rPr>
              <a:t>第１０章　試験計画 　</a:t>
            </a:r>
            <a:endParaRPr lang="en-US" altLang="ja-JP" b="1" dirty="0" smtClean="0">
              <a:solidFill>
                <a:prstClr val="black"/>
              </a:solidFill>
            </a:endParaRPr>
          </a:p>
          <a:p>
            <a:r>
              <a:rPr lang="ja-JP" altLang="en-US" b="1" dirty="0" smtClean="0">
                <a:solidFill>
                  <a:prstClr val="black"/>
                </a:solidFill>
              </a:rPr>
              <a:t>第１１章</a:t>
            </a:r>
            <a:r>
              <a:rPr lang="ja-JP" altLang="en-US" b="1" dirty="0">
                <a:solidFill>
                  <a:prstClr val="black"/>
                </a:solidFill>
              </a:rPr>
              <a:t>　フェーズＡ計画　</a:t>
            </a:r>
            <a:endParaRPr lang="en-US" altLang="ja-JP" b="1" dirty="0">
              <a:solidFill>
                <a:prstClr val="black"/>
              </a:solidFill>
            </a:endParaRPr>
          </a:p>
          <a:p>
            <a:r>
              <a:rPr lang="ja-JP" altLang="en-US" b="1" dirty="0">
                <a:solidFill>
                  <a:prstClr val="black"/>
                </a:solidFill>
              </a:rPr>
              <a:t>第１２章　スケジュール　</a:t>
            </a:r>
            <a:endParaRPr lang="en-US" altLang="ja-JP" b="1" dirty="0">
              <a:solidFill>
                <a:prstClr val="black"/>
              </a:solidFill>
            </a:endParaRPr>
          </a:p>
          <a:p>
            <a:r>
              <a:rPr lang="ja-JP" altLang="en-US" b="1" dirty="0">
                <a:solidFill>
                  <a:prstClr val="black"/>
                </a:solidFill>
              </a:rPr>
              <a:t>第１３章　体制　</a:t>
            </a:r>
            <a:endParaRPr lang="en-US" altLang="ja-JP" b="1" dirty="0" smtClean="0">
              <a:solidFill>
                <a:prstClr val="black"/>
              </a:solidFill>
            </a:endParaRPr>
          </a:p>
          <a:p>
            <a:r>
              <a:rPr lang="ja-JP" altLang="en-US" b="1" dirty="0" smtClean="0">
                <a:solidFill>
                  <a:prstClr val="black"/>
                </a:solidFill>
              </a:rPr>
              <a:t>第１４章</a:t>
            </a:r>
            <a:r>
              <a:rPr lang="ja-JP" altLang="en-US" b="1" dirty="0">
                <a:solidFill>
                  <a:prstClr val="black"/>
                </a:solidFill>
              </a:rPr>
              <a:t>　国際計画　</a:t>
            </a:r>
            <a:endParaRPr lang="en-US" altLang="ja-JP" b="1" dirty="0" smtClean="0">
              <a:solidFill>
                <a:prstClr val="black"/>
              </a:solidFill>
            </a:endParaRPr>
          </a:p>
          <a:p>
            <a:r>
              <a:rPr lang="ja-JP" altLang="en-US" b="1" dirty="0" smtClean="0">
                <a:solidFill>
                  <a:prstClr val="black"/>
                </a:solidFill>
              </a:rPr>
              <a:t>第１５章</a:t>
            </a:r>
            <a:r>
              <a:rPr lang="ja-JP" altLang="en-US" b="1" dirty="0">
                <a:solidFill>
                  <a:prstClr val="black"/>
                </a:solidFill>
              </a:rPr>
              <a:t>　波及効果　</a:t>
            </a:r>
            <a:endParaRPr lang="en-US" altLang="ja-JP" b="1" dirty="0">
              <a:solidFill>
                <a:prstClr val="black"/>
              </a:solidFill>
            </a:endParaRPr>
          </a:p>
          <a:p>
            <a:r>
              <a:rPr lang="ja-JP" altLang="en-US" b="1" dirty="0">
                <a:solidFill>
                  <a:prstClr val="black"/>
                </a:solidFill>
              </a:rPr>
              <a:t>第１６章　成果の普及・教育への活用　</a:t>
            </a:r>
            <a:endParaRPr lang="en-US" altLang="ja-JP" b="1" dirty="0">
              <a:solidFill>
                <a:prstClr val="black"/>
              </a:solidFill>
            </a:endParaRPr>
          </a:p>
          <a:p>
            <a:r>
              <a:rPr lang="ja-JP" altLang="en-US" b="1" dirty="0" smtClean="0">
                <a:solidFill>
                  <a:prstClr val="black"/>
                </a:solidFill>
              </a:rPr>
              <a:t>図目次</a:t>
            </a:r>
            <a:endParaRPr lang="en-US" altLang="ja-JP" b="1" dirty="0">
              <a:solidFill>
                <a:prstClr val="black"/>
              </a:solidFill>
            </a:endParaRPr>
          </a:p>
          <a:p>
            <a:r>
              <a:rPr lang="ja-JP" altLang="en-US" b="1" dirty="0">
                <a:solidFill>
                  <a:prstClr val="black"/>
                </a:solidFill>
              </a:rPr>
              <a:t>表</a:t>
            </a:r>
            <a:r>
              <a:rPr lang="ja-JP" altLang="en-US" b="1" dirty="0" smtClean="0">
                <a:solidFill>
                  <a:prstClr val="black"/>
                </a:solidFill>
              </a:rPr>
              <a:t>目次</a:t>
            </a:r>
            <a:endParaRPr lang="ja-JP" altLang="en-US" b="1" dirty="0">
              <a:solidFill>
                <a:prstClr val="black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95736" y="6022323"/>
            <a:ext cx="1988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prstClr val="black"/>
                </a:solidFill>
              </a:rPr>
              <a:t>～５００ページ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97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ru\Desktop\DSC01996cr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348880"/>
            <a:ext cx="872196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467544" y="1126407"/>
            <a:ext cx="72875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prstClr val="black"/>
                </a:solidFill>
              </a:rPr>
              <a:t>2013</a:t>
            </a:r>
            <a:r>
              <a:rPr lang="ja-JP" altLang="en-US" sz="2800" dirty="0" smtClean="0">
                <a:solidFill>
                  <a:prstClr val="black"/>
                </a:solidFill>
              </a:rPr>
              <a:t>年</a:t>
            </a:r>
            <a:r>
              <a:rPr lang="en-US" altLang="ja-JP" sz="2800" dirty="0" smtClean="0">
                <a:solidFill>
                  <a:prstClr val="black"/>
                </a:solidFill>
              </a:rPr>
              <a:t>12</a:t>
            </a:r>
            <a:r>
              <a:rPr lang="ja-JP" altLang="en-US" sz="2800" dirty="0" smtClean="0">
                <a:solidFill>
                  <a:prstClr val="black"/>
                </a:solidFill>
              </a:rPr>
              <a:t>月　 </a:t>
            </a:r>
            <a:r>
              <a:rPr lang="en-US" altLang="ja-JP" sz="2800" dirty="0" smtClean="0">
                <a:solidFill>
                  <a:prstClr val="black"/>
                </a:solidFill>
              </a:rPr>
              <a:t>WISH  Science Workshop</a:t>
            </a:r>
          </a:p>
          <a:p>
            <a:r>
              <a:rPr lang="ja-JP" altLang="en-US" sz="2800" dirty="0">
                <a:solidFill>
                  <a:prstClr val="black"/>
                </a:solidFill>
              </a:rPr>
              <a:t>国外から</a:t>
            </a:r>
            <a:r>
              <a:rPr lang="ja-JP" altLang="en-US" sz="2800" dirty="0" smtClean="0">
                <a:solidFill>
                  <a:prstClr val="black"/>
                </a:solidFill>
              </a:rPr>
              <a:t>の参加者も多く、全体で約</a:t>
            </a:r>
            <a:r>
              <a:rPr lang="en-US" altLang="ja-JP" sz="2800" dirty="0" smtClean="0">
                <a:solidFill>
                  <a:prstClr val="black"/>
                </a:solidFill>
              </a:rPr>
              <a:t>60</a:t>
            </a:r>
            <a:r>
              <a:rPr lang="ja-JP" altLang="en-US" sz="2800" dirty="0" smtClean="0">
                <a:solidFill>
                  <a:prstClr val="black"/>
                </a:solidFill>
              </a:rPr>
              <a:t>名が参加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3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5741" y="116632"/>
            <a:ext cx="907331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Summary</a:t>
            </a:r>
          </a:p>
          <a:p>
            <a:r>
              <a:rPr lang="ja-JP" altLang="en-US" sz="3200" dirty="0" smtClean="0"/>
              <a:t>● </a:t>
            </a:r>
            <a:r>
              <a:rPr lang="en-US" altLang="ja-JP" sz="3200" dirty="0" smtClean="0"/>
              <a:t>Herschel / ALMA </a:t>
            </a:r>
            <a:r>
              <a:rPr lang="ja-JP" altLang="en-US" sz="3200" dirty="0" smtClean="0"/>
              <a:t>により高赤方偏移の</a:t>
            </a:r>
            <a:endParaRPr lang="en-US" altLang="ja-JP" sz="3200" dirty="0" smtClean="0"/>
          </a:p>
          <a:p>
            <a:r>
              <a:rPr kumimoji="1" lang="ja-JP" altLang="en-US" sz="3200" dirty="0"/>
              <a:t>　</a:t>
            </a:r>
            <a:r>
              <a:rPr kumimoji="1" lang="ja-JP" altLang="en-US" sz="3200" dirty="0" smtClean="0"/>
              <a:t>　ダスト、分子ガス、電離（</a:t>
            </a:r>
            <a:r>
              <a:rPr kumimoji="1" lang="en-US" altLang="ja-JP" sz="3200" dirty="0" smtClean="0"/>
              <a:t>PDR)</a:t>
            </a:r>
            <a:r>
              <a:rPr kumimoji="1" lang="ja-JP" altLang="en-US" sz="3200" dirty="0" smtClean="0"/>
              <a:t>ガス輝線観測</a:t>
            </a:r>
            <a:endParaRPr kumimoji="1" lang="en-US" altLang="ja-JP" sz="3200" dirty="0" smtClean="0"/>
          </a:p>
          <a:p>
            <a:r>
              <a:rPr lang="ja-JP" altLang="en-US" sz="3200" dirty="0" smtClean="0"/>
              <a:t>● </a:t>
            </a:r>
            <a:r>
              <a:rPr lang="en-US" altLang="ja-JP" sz="3200" dirty="0" smtClean="0"/>
              <a:t>z~6 </a:t>
            </a:r>
            <a:r>
              <a:rPr lang="ja-JP" altLang="en-US" sz="3200" dirty="0" smtClean="0"/>
              <a:t>で </a:t>
            </a:r>
            <a:r>
              <a:rPr lang="en-US" altLang="ja-JP" sz="3200" dirty="0" err="1" smtClean="0"/>
              <a:t>dut</a:t>
            </a:r>
            <a:r>
              <a:rPr lang="en-US" altLang="ja-JP" sz="3200" dirty="0" smtClean="0"/>
              <a:t>-rich </a:t>
            </a:r>
            <a:r>
              <a:rPr lang="ja-JP" altLang="en-US" sz="3200" dirty="0" smtClean="0"/>
              <a:t>銀河 </a:t>
            </a:r>
            <a:r>
              <a:rPr lang="en-US" altLang="ja-JP" sz="3200" dirty="0" smtClean="0"/>
              <a:t>/ </a:t>
            </a:r>
            <a:r>
              <a:rPr lang="en-US" altLang="ja-JP" sz="3200" dirty="0" err="1" smtClean="0"/>
              <a:t>metal.dust</a:t>
            </a:r>
            <a:r>
              <a:rPr lang="en-US" altLang="ja-JP" sz="3200" dirty="0" smtClean="0"/>
              <a:t> poor </a:t>
            </a:r>
            <a:r>
              <a:rPr lang="ja-JP" altLang="en-US" sz="3200" dirty="0" smtClean="0"/>
              <a:t>銀河</a:t>
            </a:r>
            <a:endParaRPr lang="en-US" altLang="ja-JP" sz="3200" dirty="0" smtClean="0"/>
          </a:p>
          <a:p>
            <a:r>
              <a:rPr kumimoji="1" lang="ja-JP" altLang="en-US" sz="3200" dirty="0"/>
              <a:t>　</a:t>
            </a:r>
            <a:r>
              <a:rPr kumimoji="1" lang="ja-JP" altLang="en-US" sz="3200" dirty="0" smtClean="0"/>
              <a:t>　共存</a:t>
            </a:r>
            <a:endParaRPr kumimoji="1" lang="en-US" altLang="ja-JP" sz="3200" dirty="0" smtClean="0"/>
          </a:p>
          <a:p>
            <a:r>
              <a:rPr lang="ja-JP" altLang="en-US" sz="3200" dirty="0" smtClean="0"/>
              <a:t>● </a:t>
            </a:r>
            <a:r>
              <a:rPr lang="en-US" altLang="ja-JP" sz="3200" dirty="0" smtClean="0"/>
              <a:t>HST WFC3 </a:t>
            </a:r>
            <a:r>
              <a:rPr lang="ja-JP" altLang="en-US" sz="3200" dirty="0" smtClean="0"/>
              <a:t>による </a:t>
            </a:r>
            <a:r>
              <a:rPr lang="en-US" altLang="ja-JP" sz="3200" dirty="0" smtClean="0"/>
              <a:t>Lyman Break </a:t>
            </a:r>
            <a:r>
              <a:rPr lang="ja-JP" altLang="en-US" sz="3200" dirty="0" smtClean="0"/>
              <a:t>観測</a:t>
            </a:r>
            <a:endParaRPr lang="en-US" altLang="ja-JP" sz="3200" dirty="0" smtClean="0"/>
          </a:p>
          <a:p>
            <a:r>
              <a:rPr lang="ja-JP" altLang="en-US" sz="3200" dirty="0"/>
              <a:t>　</a:t>
            </a:r>
            <a:r>
              <a:rPr lang="ja-JP" altLang="en-US" sz="3200" dirty="0" smtClean="0"/>
              <a:t>　</a:t>
            </a:r>
            <a:r>
              <a:rPr lang="en-US" altLang="ja-JP" sz="3200" dirty="0" smtClean="0"/>
              <a:t>z~8 </a:t>
            </a:r>
            <a:r>
              <a:rPr lang="ja-JP" altLang="en-US" sz="3200" dirty="0" smtClean="0"/>
              <a:t>までは </a:t>
            </a:r>
            <a:r>
              <a:rPr lang="en-US" altLang="ja-JP" sz="3200" dirty="0" smtClean="0"/>
              <a:t>UV </a:t>
            </a:r>
            <a:r>
              <a:rPr lang="ja-JP" altLang="en-US" sz="3200" dirty="0" smtClean="0"/>
              <a:t>光度関数の進化</a:t>
            </a:r>
            <a:r>
              <a:rPr lang="en-US" altLang="ja-JP" sz="3200" dirty="0" smtClean="0"/>
              <a:t>~</a:t>
            </a:r>
            <a:r>
              <a:rPr lang="ja-JP" altLang="en-US" sz="3200" dirty="0" smtClean="0"/>
              <a:t>光度進化的</a:t>
            </a:r>
            <a:endParaRPr lang="en-US" altLang="ja-JP" sz="3200" dirty="0" smtClean="0"/>
          </a:p>
          <a:p>
            <a:r>
              <a:rPr lang="ja-JP" altLang="en-US" sz="3200" dirty="0"/>
              <a:t>　</a:t>
            </a:r>
            <a:r>
              <a:rPr lang="ja-JP" altLang="en-US" sz="3200" dirty="0" smtClean="0"/>
              <a:t>　</a:t>
            </a:r>
            <a:r>
              <a:rPr lang="en-US" altLang="ja-JP" sz="3200" dirty="0" smtClean="0"/>
              <a:t>z&gt;8 </a:t>
            </a:r>
            <a:r>
              <a:rPr lang="ja-JP" altLang="en-US" sz="3200" dirty="0" err="1" smtClean="0"/>
              <a:t>でより</a:t>
            </a:r>
            <a:r>
              <a:rPr lang="ja-JP" altLang="en-US" sz="3200" dirty="0" smtClean="0"/>
              <a:t>急激に減衰？数密度進化に遷移？</a:t>
            </a:r>
            <a:endParaRPr lang="en-US" altLang="ja-JP" sz="3200" dirty="0" smtClean="0"/>
          </a:p>
          <a:p>
            <a:r>
              <a:rPr lang="ja-JP" altLang="en-US" sz="3200" dirty="0" smtClean="0"/>
              <a:t>● </a:t>
            </a:r>
            <a:r>
              <a:rPr lang="en-US" altLang="ja-JP" sz="3200" dirty="0" smtClean="0"/>
              <a:t>z&gt;8 </a:t>
            </a:r>
            <a:r>
              <a:rPr lang="ja-JP" altLang="en-US" sz="3200" dirty="0" smtClean="0"/>
              <a:t>高赤方偏移銀河の観測量からの制限</a:t>
            </a:r>
            <a:endParaRPr lang="en-US" altLang="ja-JP" sz="3200" dirty="0" smtClean="0"/>
          </a:p>
          <a:p>
            <a:r>
              <a:rPr lang="ja-JP" altLang="en-US" sz="3200" dirty="0" smtClean="0"/>
              <a:t>● </a:t>
            </a:r>
            <a:r>
              <a:rPr lang="en-US" altLang="ja-JP" sz="3200" dirty="0" smtClean="0"/>
              <a:t>WISH </a:t>
            </a:r>
            <a:r>
              <a:rPr lang="ja-JP" altLang="en-US" sz="3200" dirty="0" smtClean="0"/>
              <a:t>計画</a:t>
            </a:r>
            <a:endParaRPr lang="en-US" altLang="ja-JP" sz="3200" dirty="0" smtClean="0"/>
          </a:p>
          <a:p>
            <a:r>
              <a:rPr lang="ja-JP" altLang="en-US" sz="3200" dirty="0"/>
              <a:t>　</a:t>
            </a:r>
            <a:r>
              <a:rPr lang="ja-JP" altLang="en-US" sz="3200" dirty="0" smtClean="0"/>
              <a:t>　　　</a:t>
            </a:r>
            <a:r>
              <a:rPr lang="en-US" altLang="ja-JP" sz="3200" dirty="0" smtClean="0"/>
              <a:t>1.5m </a:t>
            </a:r>
            <a:r>
              <a:rPr lang="ja-JP" altLang="en-US" sz="3200" dirty="0" smtClean="0"/>
              <a:t>宇宙望遠鏡　</a:t>
            </a:r>
            <a:endParaRPr lang="en-US" altLang="ja-JP" sz="3200" dirty="0" smtClean="0"/>
          </a:p>
          <a:p>
            <a:r>
              <a:rPr lang="ja-JP" altLang="en-US" sz="3200" dirty="0"/>
              <a:t>　</a:t>
            </a:r>
            <a:r>
              <a:rPr lang="ja-JP" altLang="en-US" sz="3200" dirty="0" smtClean="0"/>
              <a:t>　　　</a:t>
            </a:r>
            <a:r>
              <a:rPr lang="en-US" altLang="ja-JP" sz="3200" dirty="0" smtClean="0"/>
              <a:t>1-5μm  28AB  100 </a:t>
            </a:r>
            <a:r>
              <a:rPr lang="ja-JP" altLang="en-US" sz="3200" dirty="0" smtClean="0"/>
              <a:t>平方度</a:t>
            </a:r>
            <a:endParaRPr lang="en-US" altLang="ja-JP" sz="3200" dirty="0" smtClean="0"/>
          </a:p>
          <a:p>
            <a:r>
              <a:rPr lang="ja-JP" altLang="en-US" sz="3200" dirty="0"/>
              <a:t>　</a:t>
            </a:r>
            <a:r>
              <a:rPr lang="ja-JP" altLang="en-US" sz="3200" dirty="0" smtClean="0"/>
              <a:t>　　　</a:t>
            </a:r>
            <a:r>
              <a:rPr lang="en-US" altLang="ja-JP" sz="3200" dirty="0" smtClean="0"/>
              <a:t>z=8-9</a:t>
            </a:r>
            <a:r>
              <a:rPr lang="ja-JP" altLang="en-US" sz="3200" dirty="0" smtClean="0"/>
              <a:t>銀河数万個、</a:t>
            </a:r>
            <a:r>
              <a:rPr lang="en-US" altLang="ja-JP" sz="3200" dirty="0" smtClean="0"/>
              <a:t>11-12</a:t>
            </a:r>
            <a:r>
              <a:rPr lang="ja-JP" altLang="en-US" sz="3200" dirty="0" smtClean="0"/>
              <a:t>数千個 </a:t>
            </a:r>
            <a:r>
              <a:rPr lang="en-US" altLang="ja-JP" sz="3200" dirty="0" smtClean="0"/>
              <a:t>14-15 </a:t>
            </a:r>
            <a:r>
              <a:rPr lang="ja-JP" altLang="en-US" sz="3200" dirty="0" smtClean="0"/>
              <a:t>数十個</a:t>
            </a:r>
            <a:endParaRPr lang="en-US" altLang="ja-JP" sz="3200" dirty="0" smtClean="0"/>
          </a:p>
        </p:txBody>
      </p:sp>
    </p:spTree>
    <p:extLst>
      <p:ext uri="{BB962C8B-B14F-4D97-AF65-F5344CB8AC3E}">
        <p14:creationId xmlns:p14="http://schemas.microsoft.com/office/powerpoint/2010/main" val="174406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55708" y="692696"/>
            <a:ext cx="67169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prstClr val="white"/>
                </a:solidFill>
              </a:rPr>
              <a:t>Summary </a:t>
            </a:r>
            <a:r>
              <a:rPr lang="ja-JP" altLang="en-US" sz="2800" dirty="0" smtClean="0">
                <a:solidFill>
                  <a:prstClr val="white"/>
                </a:solidFill>
              </a:rPr>
              <a:t>に変えて</a:t>
            </a:r>
            <a:endParaRPr lang="en-US" altLang="ja-JP" sz="2800" dirty="0" smtClean="0">
              <a:solidFill>
                <a:prstClr val="white"/>
              </a:solidFill>
            </a:endParaRPr>
          </a:p>
          <a:p>
            <a:r>
              <a:rPr lang="ja-JP" altLang="en-US" sz="2800" dirty="0" smtClean="0">
                <a:solidFill>
                  <a:prstClr val="white"/>
                </a:solidFill>
              </a:rPr>
              <a:t>なぜ</a:t>
            </a:r>
            <a:r>
              <a:rPr lang="ja-JP" altLang="en-US" sz="2800" dirty="0" smtClean="0">
                <a:solidFill>
                  <a:prstClr val="white"/>
                </a:solidFill>
              </a:rPr>
              <a:t>、今、日本に </a:t>
            </a:r>
            <a:r>
              <a:rPr lang="en-US" altLang="ja-JP" sz="2800" dirty="0" smtClean="0">
                <a:solidFill>
                  <a:prstClr val="white"/>
                </a:solidFill>
              </a:rPr>
              <a:t>WISH </a:t>
            </a:r>
            <a:r>
              <a:rPr lang="ja-JP" altLang="en-US" sz="2800" dirty="0" smtClean="0">
                <a:solidFill>
                  <a:prstClr val="white"/>
                </a:solidFill>
              </a:rPr>
              <a:t>計画が必要か？</a:t>
            </a:r>
            <a:endParaRPr lang="ja-JP" altLang="en-US" sz="2800" dirty="0">
              <a:solidFill>
                <a:prstClr val="white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69040" y="1916832"/>
            <a:ext cx="7730001" cy="3993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prstClr val="white"/>
                </a:solidFill>
              </a:rPr>
              <a:t>１．</a:t>
            </a:r>
            <a:r>
              <a:rPr lang="ja-JP" altLang="en-US" sz="2000" dirty="0" smtClean="0">
                <a:solidFill>
                  <a:srgbClr val="FFFF00"/>
                </a:solidFill>
              </a:rPr>
              <a:t>すばる望遠鏡の大きな成果</a:t>
            </a:r>
            <a:r>
              <a:rPr lang="ja-JP" altLang="en-US" sz="2000" dirty="0" smtClean="0">
                <a:solidFill>
                  <a:prstClr val="white"/>
                </a:solidFill>
              </a:rPr>
              <a:t>である広視野深撮像による</a:t>
            </a:r>
            <a:endParaRPr lang="en-US" altLang="ja-JP" sz="2000" dirty="0" smtClean="0">
              <a:solidFill>
                <a:prstClr val="white"/>
              </a:solidFill>
            </a:endParaRPr>
          </a:p>
          <a:p>
            <a:r>
              <a:rPr lang="ja-JP" altLang="en-US" sz="2000" dirty="0">
                <a:solidFill>
                  <a:prstClr val="white"/>
                </a:solidFill>
              </a:rPr>
              <a:t>　</a:t>
            </a:r>
            <a:r>
              <a:rPr lang="ja-JP" altLang="en-US" sz="2000" dirty="0" smtClean="0">
                <a:solidFill>
                  <a:prstClr val="white"/>
                </a:solidFill>
              </a:rPr>
              <a:t>　高赤方偏移銀河探査を、</a:t>
            </a:r>
            <a:r>
              <a:rPr lang="ja-JP" altLang="en-US" sz="2000" dirty="0" smtClean="0">
                <a:solidFill>
                  <a:srgbClr val="FFFF00"/>
                </a:solidFill>
              </a:rPr>
              <a:t>次の段階へと発展させる</a:t>
            </a:r>
            <a:r>
              <a:rPr lang="ja-JP" altLang="en-US" sz="2000" dirty="0" smtClean="0">
                <a:solidFill>
                  <a:prstClr val="white"/>
                </a:solidFill>
              </a:rPr>
              <a:t>。</a:t>
            </a:r>
            <a:endParaRPr lang="en-US" altLang="ja-JP" sz="2000" dirty="0" smtClean="0">
              <a:solidFill>
                <a:prstClr val="white"/>
              </a:solidFill>
            </a:endParaRPr>
          </a:p>
          <a:p>
            <a:r>
              <a:rPr lang="ja-JP" altLang="en-US" sz="600" dirty="0" smtClean="0">
                <a:solidFill>
                  <a:prstClr val="white"/>
                </a:solidFill>
              </a:rPr>
              <a:t>　</a:t>
            </a:r>
            <a:endParaRPr lang="en-US" altLang="ja-JP" sz="600" dirty="0" smtClean="0">
              <a:solidFill>
                <a:prstClr val="white"/>
              </a:solidFill>
            </a:endParaRPr>
          </a:p>
          <a:p>
            <a:r>
              <a:rPr lang="ja-JP" altLang="en-US" sz="2000" dirty="0" smtClean="0">
                <a:solidFill>
                  <a:prstClr val="white"/>
                </a:solidFill>
              </a:rPr>
              <a:t>２．</a:t>
            </a:r>
            <a:r>
              <a:rPr lang="en-US" altLang="ja-JP" sz="2000" dirty="0" smtClean="0">
                <a:solidFill>
                  <a:srgbClr val="FFC000"/>
                </a:solidFill>
              </a:rPr>
              <a:t>HSC / PFS </a:t>
            </a:r>
            <a:r>
              <a:rPr lang="ja-JP" altLang="en-US" sz="2000" dirty="0" smtClean="0">
                <a:solidFill>
                  <a:srgbClr val="FFC000"/>
                </a:solidFill>
              </a:rPr>
              <a:t>に続く精密宇宙論と暗黒エネルギーの研究</a:t>
            </a:r>
            <a:r>
              <a:rPr lang="ja-JP" altLang="en-US" sz="2000" dirty="0" smtClean="0">
                <a:solidFill>
                  <a:prstClr val="white"/>
                </a:solidFill>
              </a:rPr>
              <a:t>に</a:t>
            </a:r>
            <a:endParaRPr lang="en-US" altLang="ja-JP" sz="2000" dirty="0" smtClean="0">
              <a:solidFill>
                <a:prstClr val="white"/>
              </a:solidFill>
            </a:endParaRPr>
          </a:p>
          <a:p>
            <a:r>
              <a:rPr lang="ja-JP" altLang="en-US" sz="2000" dirty="0">
                <a:solidFill>
                  <a:prstClr val="white"/>
                </a:solidFill>
              </a:rPr>
              <a:t>　</a:t>
            </a:r>
            <a:r>
              <a:rPr lang="ja-JP" altLang="en-US" sz="2000" dirty="0" smtClean="0">
                <a:solidFill>
                  <a:prstClr val="white"/>
                </a:solidFill>
              </a:rPr>
              <a:t>　道を拓く</a:t>
            </a:r>
            <a:endParaRPr lang="en-US" altLang="ja-JP" sz="2000" dirty="0" smtClean="0">
              <a:solidFill>
                <a:prstClr val="white"/>
              </a:solidFill>
            </a:endParaRPr>
          </a:p>
          <a:p>
            <a:r>
              <a:rPr lang="ja-JP" altLang="en-US" sz="700" dirty="0" smtClean="0">
                <a:solidFill>
                  <a:prstClr val="white"/>
                </a:solidFill>
              </a:rPr>
              <a:t>　</a:t>
            </a:r>
            <a:endParaRPr lang="en-US" altLang="ja-JP" sz="700" dirty="0" smtClean="0">
              <a:solidFill>
                <a:prstClr val="white"/>
              </a:solidFill>
            </a:endParaRPr>
          </a:p>
          <a:p>
            <a:r>
              <a:rPr lang="ja-JP" altLang="en-US" sz="2000" dirty="0" smtClean="0">
                <a:solidFill>
                  <a:prstClr val="white"/>
                </a:solidFill>
              </a:rPr>
              <a:t>３．様々な分野で、</a:t>
            </a:r>
            <a:r>
              <a:rPr lang="ja-JP" altLang="en-US" sz="2000" dirty="0" smtClean="0">
                <a:solidFill>
                  <a:srgbClr val="FF66FF"/>
                </a:solidFill>
              </a:rPr>
              <a:t>世界をリードする基礎データ</a:t>
            </a:r>
            <a:r>
              <a:rPr lang="ja-JP" altLang="en-US" sz="2000" dirty="0" smtClean="0">
                <a:solidFill>
                  <a:prstClr val="white"/>
                </a:solidFill>
              </a:rPr>
              <a:t>を供給する。</a:t>
            </a:r>
            <a:endParaRPr lang="en-US" altLang="ja-JP" sz="2000" dirty="0" smtClean="0">
              <a:solidFill>
                <a:prstClr val="white"/>
              </a:solidFill>
            </a:endParaRPr>
          </a:p>
          <a:p>
            <a:r>
              <a:rPr lang="ja-JP" altLang="en-US" sz="1000" dirty="0" smtClean="0">
                <a:solidFill>
                  <a:prstClr val="white"/>
                </a:solidFill>
              </a:rPr>
              <a:t>　</a:t>
            </a:r>
            <a:endParaRPr lang="en-US" altLang="ja-JP" sz="1000" dirty="0" smtClean="0">
              <a:solidFill>
                <a:prstClr val="white"/>
              </a:solidFill>
            </a:endParaRPr>
          </a:p>
          <a:p>
            <a:r>
              <a:rPr lang="ja-JP" altLang="en-US" sz="2000" dirty="0" smtClean="0">
                <a:solidFill>
                  <a:prstClr val="white"/>
                </a:solidFill>
              </a:rPr>
              <a:t>４．</a:t>
            </a:r>
            <a:r>
              <a:rPr lang="en-US" altLang="ja-JP" sz="2000" dirty="0" smtClean="0">
                <a:solidFill>
                  <a:srgbClr val="66FF99"/>
                </a:solidFill>
              </a:rPr>
              <a:t>TMT / ALMA </a:t>
            </a:r>
            <a:r>
              <a:rPr lang="ja-JP" altLang="en-US" sz="2000" dirty="0" err="1" smtClean="0">
                <a:solidFill>
                  <a:srgbClr val="66FF99"/>
                </a:solidFill>
              </a:rPr>
              <a:t>への</a:t>
            </a:r>
            <a:r>
              <a:rPr lang="ja-JP" altLang="en-US" sz="2000" dirty="0">
                <a:solidFill>
                  <a:srgbClr val="66FF99"/>
                </a:solidFill>
              </a:rPr>
              <a:t>研究</a:t>
            </a:r>
            <a:r>
              <a:rPr lang="ja-JP" altLang="en-US" sz="2000" dirty="0" smtClean="0">
                <a:solidFill>
                  <a:srgbClr val="66FF99"/>
                </a:solidFill>
              </a:rPr>
              <a:t>ターゲット供給</a:t>
            </a:r>
            <a:r>
              <a:rPr lang="ja-JP" altLang="en-US" sz="2000" dirty="0" smtClean="0">
                <a:solidFill>
                  <a:prstClr val="white"/>
                </a:solidFill>
              </a:rPr>
              <a:t>、すばるとの相補性</a:t>
            </a:r>
            <a:endParaRPr lang="en-US" altLang="ja-JP" sz="2000" dirty="0" smtClean="0">
              <a:solidFill>
                <a:prstClr val="white"/>
              </a:solidFill>
            </a:endParaRPr>
          </a:p>
          <a:p>
            <a:r>
              <a:rPr lang="ja-JP" altLang="en-US" sz="1050" dirty="0" smtClean="0">
                <a:solidFill>
                  <a:prstClr val="white"/>
                </a:solidFill>
              </a:rPr>
              <a:t>　</a:t>
            </a:r>
            <a:endParaRPr lang="en-US" altLang="ja-JP" sz="2000" dirty="0" smtClean="0">
              <a:solidFill>
                <a:prstClr val="white"/>
              </a:solidFill>
            </a:endParaRPr>
          </a:p>
          <a:p>
            <a:r>
              <a:rPr lang="ja-JP" altLang="en-US" sz="1000" dirty="0" smtClean="0">
                <a:solidFill>
                  <a:prstClr val="white"/>
                </a:solidFill>
              </a:rPr>
              <a:t>　</a:t>
            </a:r>
            <a:endParaRPr lang="en-US" altLang="ja-JP" sz="1000" dirty="0" smtClean="0">
              <a:solidFill>
                <a:prstClr val="white"/>
              </a:solidFill>
            </a:endParaRPr>
          </a:p>
          <a:p>
            <a:r>
              <a:rPr lang="ja-JP" altLang="en-US" sz="2000" dirty="0" smtClean="0">
                <a:solidFill>
                  <a:prstClr val="white"/>
                </a:solidFill>
              </a:rPr>
              <a:t>５．</a:t>
            </a:r>
            <a:r>
              <a:rPr lang="ja-JP" altLang="en-US" sz="2000" dirty="0" smtClean="0">
                <a:solidFill>
                  <a:srgbClr val="92D050"/>
                </a:solidFill>
              </a:rPr>
              <a:t>「</a:t>
            </a:r>
            <a:r>
              <a:rPr lang="en-US" altLang="ja-JP" sz="2000" dirty="0" smtClean="0">
                <a:solidFill>
                  <a:srgbClr val="92D050"/>
                </a:solidFill>
              </a:rPr>
              <a:t>TMT </a:t>
            </a:r>
            <a:r>
              <a:rPr lang="ja-JP" altLang="en-US" sz="2000" dirty="0" smtClean="0">
                <a:solidFill>
                  <a:srgbClr val="92D050"/>
                </a:solidFill>
              </a:rPr>
              <a:t>の次」への</a:t>
            </a:r>
            <a:r>
              <a:rPr lang="en-US" altLang="ja-JP" sz="2000" dirty="0" smtClean="0">
                <a:solidFill>
                  <a:prstClr val="white"/>
                </a:solidFill>
              </a:rPr>
              <a:t>20</a:t>
            </a:r>
            <a:r>
              <a:rPr lang="ja-JP" altLang="en-US" sz="2000" dirty="0" smtClean="0">
                <a:solidFill>
                  <a:prstClr val="white"/>
                </a:solidFill>
              </a:rPr>
              <a:t>年の</a:t>
            </a:r>
            <a:r>
              <a:rPr lang="ja-JP" altLang="en-US" sz="2000" dirty="0" smtClean="0">
                <a:solidFill>
                  <a:srgbClr val="92D050"/>
                </a:solidFill>
              </a:rPr>
              <a:t>基礎</a:t>
            </a:r>
            <a:r>
              <a:rPr lang="ja-JP" altLang="en-US" sz="2000" dirty="0">
                <a:solidFill>
                  <a:srgbClr val="92D050"/>
                </a:solidFill>
              </a:rPr>
              <a:t>づくり</a:t>
            </a:r>
            <a:r>
              <a:rPr lang="ja-JP" altLang="en-US" sz="2000" dirty="0" smtClean="0">
                <a:solidFill>
                  <a:prstClr val="white"/>
                </a:solidFill>
              </a:rPr>
              <a:t>、光赤外のスペースへの</a:t>
            </a:r>
            <a:endParaRPr lang="en-US" altLang="ja-JP" sz="2000" dirty="0" smtClean="0">
              <a:solidFill>
                <a:prstClr val="white"/>
              </a:solidFill>
            </a:endParaRPr>
          </a:p>
          <a:p>
            <a:r>
              <a:rPr lang="ja-JP" altLang="en-US" sz="2000" dirty="0">
                <a:solidFill>
                  <a:prstClr val="white"/>
                </a:solidFill>
              </a:rPr>
              <a:t>　</a:t>
            </a:r>
            <a:r>
              <a:rPr lang="ja-JP" altLang="en-US" sz="2000" dirty="0" smtClean="0">
                <a:solidFill>
                  <a:prstClr val="white"/>
                </a:solidFill>
              </a:rPr>
              <a:t>　展開の基礎を作る。</a:t>
            </a:r>
            <a:endParaRPr lang="en-US" altLang="ja-JP" sz="2000" dirty="0" smtClean="0">
              <a:solidFill>
                <a:prstClr val="white"/>
              </a:solidFill>
            </a:endParaRPr>
          </a:p>
          <a:p>
            <a:r>
              <a:rPr lang="ja-JP" altLang="en-US" sz="1000" dirty="0" smtClean="0">
                <a:solidFill>
                  <a:prstClr val="white"/>
                </a:solidFill>
              </a:rPr>
              <a:t>　</a:t>
            </a:r>
            <a:endParaRPr lang="en-US" altLang="ja-JP" sz="1000" dirty="0" smtClean="0">
              <a:solidFill>
                <a:prstClr val="white"/>
              </a:solidFill>
            </a:endParaRPr>
          </a:p>
          <a:p>
            <a:r>
              <a:rPr lang="ja-JP" altLang="en-US" sz="2000" dirty="0">
                <a:solidFill>
                  <a:prstClr val="white"/>
                </a:solidFill>
              </a:rPr>
              <a:t>６</a:t>
            </a:r>
            <a:r>
              <a:rPr lang="ja-JP" altLang="en-US" sz="2000" dirty="0" smtClean="0">
                <a:solidFill>
                  <a:prstClr val="white"/>
                </a:solidFill>
              </a:rPr>
              <a:t>．</a:t>
            </a:r>
            <a:r>
              <a:rPr lang="en-US" altLang="ja-JP" sz="2000" dirty="0" smtClean="0">
                <a:solidFill>
                  <a:prstClr val="white"/>
                </a:solidFill>
              </a:rPr>
              <a:t>SPICA </a:t>
            </a:r>
            <a:r>
              <a:rPr lang="ja-JP" altLang="en-US" sz="2000" dirty="0" smtClean="0">
                <a:solidFill>
                  <a:prstClr val="white"/>
                </a:solidFill>
              </a:rPr>
              <a:t>計画にむけての大きなステップとして、</a:t>
            </a:r>
            <a:endParaRPr lang="en-US" altLang="ja-JP" sz="2000" dirty="0" smtClean="0">
              <a:solidFill>
                <a:prstClr val="white"/>
              </a:solidFill>
            </a:endParaRPr>
          </a:p>
          <a:p>
            <a:r>
              <a:rPr lang="ja-JP" altLang="en-US" sz="2000" dirty="0">
                <a:solidFill>
                  <a:prstClr val="white"/>
                </a:solidFill>
              </a:rPr>
              <a:t>　</a:t>
            </a:r>
            <a:r>
              <a:rPr lang="ja-JP" altLang="en-US" sz="2000" dirty="0" smtClean="0">
                <a:solidFill>
                  <a:prstClr val="white"/>
                </a:solidFill>
              </a:rPr>
              <a:t>　</a:t>
            </a:r>
            <a:r>
              <a:rPr lang="en-US" altLang="ja-JP" sz="2000" dirty="0" smtClean="0">
                <a:solidFill>
                  <a:prstClr val="white"/>
                </a:solidFill>
              </a:rPr>
              <a:t>SE-L2 </a:t>
            </a:r>
            <a:r>
              <a:rPr lang="ja-JP" altLang="en-US" sz="2000" dirty="0" smtClean="0">
                <a:solidFill>
                  <a:prstClr val="white"/>
                </a:solidFill>
              </a:rPr>
              <a:t>ミッションを実現する。</a:t>
            </a:r>
            <a:endParaRPr lang="en-US" altLang="ja-JP" sz="20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57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403648" y="1844824"/>
            <a:ext cx="642515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/>
              <a:t>●  </a:t>
            </a:r>
            <a:r>
              <a:rPr kumimoji="1" lang="en-US" altLang="ja-JP" sz="4000" dirty="0" smtClean="0"/>
              <a:t>Introduction</a:t>
            </a:r>
          </a:p>
          <a:p>
            <a:r>
              <a:rPr kumimoji="1" lang="ja-JP" altLang="en-US" sz="4000" dirty="0" smtClean="0"/>
              <a:t>●  </a:t>
            </a:r>
            <a:r>
              <a:rPr kumimoji="1" lang="en-US" altLang="ja-JP" sz="4000" dirty="0" smtClean="0"/>
              <a:t>z&gt;8 </a:t>
            </a:r>
            <a:r>
              <a:rPr kumimoji="1" lang="ja-JP" altLang="en-US" sz="4000" dirty="0" smtClean="0"/>
              <a:t>銀河の観測</a:t>
            </a:r>
            <a:endParaRPr kumimoji="1" lang="en-US" altLang="ja-JP" sz="4000" dirty="0" smtClean="0"/>
          </a:p>
          <a:p>
            <a:r>
              <a:rPr lang="ja-JP" altLang="en-US" sz="4000" dirty="0" smtClean="0"/>
              <a:t>●  再電離期の銀河</a:t>
            </a:r>
            <a:endParaRPr lang="en-US" altLang="ja-JP" sz="4000" dirty="0" smtClean="0"/>
          </a:p>
          <a:p>
            <a:r>
              <a:rPr lang="ja-JP" altLang="en-US" sz="4000" dirty="0" smtClean="0"/>
              <a:t>●  </a:t>
            </a:r>
            <a:r>
              <a:rPr lang="en-US" altLang="ja-JP" sz="4000" dirty="0" smtClean="0"/>
              <a:t>21cm </a:t>
            </a:r>
            <a:r>
              <a:rPr lang="ja-JP" altLang="en-US" sz="4000" dirty="0" smtClean="0"/>
              <a:t>観測と銀河観測</a:t>
            </a:r>
            <a:endParaRPr lang="en-US" altLang="ja-JP" sz="4000" dirty="0" smtClean="0"/>
          </a:p>
          <a:p>
            <a:r>
              <a:rPr kumimoji="1" lang="ja-JP" altLang="en-US" sz="4000" dirty="0" smtClean="0"/>
              <a:t>●  </a:t>
            </a:r>
            <a:r>
              <a:rPr kumimoji="1" lang="en-US" altLang="ja-JP" sz="4000" dirty="0" smtClean="0"/>
              <a:t>WISH </a:t>
            </a:r>
            <a:r>
              <a:rPr kumimoji="1" lang="ja-JP" altLang="en-US" sz="4000" dirty="0" smtClean="0"/>
              <a:t>計画の現状と進捗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73695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195736" y="2636912"/>
            <a:ext cx="41969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400" dirty="0"/>
              <a:t>●  </a:t>
            </a:r>
            <a:r>
              <a:rPr lang="en-US" altLang="ja-JP" sz="4400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89747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仙台研究\プレゼン２\WISH Canada\madau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88" y="1700808"/>
            <a:ext cx="8801100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259632" y="548680"/>
            <a:ext cx="64870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>
                <a:solidFill>
                  <a:prstClr val="black"/>
                </a:solidFill>
              </a:rPr>
              <a:t>Cosmic Star Formation History</a:t>
            </a:r>
            <a:endParaRPr lang="ja-JP" alt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66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スリップストリーム">
  <a:themeElements>
    <a:clrScheme name="オースティン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スリップストリーム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スリップストリーム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メトロ">
  <a:themeElements>
    <a:clrScheme name="キュート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アース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メトロ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スリップストリーム">
  <a:themeElements>
    <a:clrScheme name="オースティン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スリップストリーム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スリップストリーム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スリップストリーム">
  <a:themeElements>
    <a:clrScheme name="オースティン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スリップストリーム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スリップストリーム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クール">
  <a:themeElements>
    <a:clrScheme name="クール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クール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クール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シック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エレメント">
  <a:themeElements>
    <a:clrScheme name="エレメント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エレメント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エレメント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エッセンシャル">
  <a:themeElements>
    <a:clrScheme name="エッセンシャル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エッセンシャル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エッセンシャル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1606</TotalTime>
  <Words>1342</Words>
  <Application>Microsoft Office PowerPoint</Application>
  <PresentationFormat>画面に合わせる (4:3)</PresentationFormat>
  <Paragraphs>409</Paragraphs>
  <Slides>66</Slides>
  <Notes>2</Notes>
  <HiddenSlides>0</HiddenSlides>
  <MMClips>0</MMClips>
  <ScaleCrop>false</ScaleCrop>
  <HeadingPairs>
    <vt:vector size="4" baseType="variant">
      <vt:variant>
        <vt:lpstr>テーマ</vt:lpstr>
      </vt:variant>
      <vt:variant>
        <vt:i4>15</vt:i4>
      </vt:variant>
      <vt:variant>
        <vt:lpstr>スライド タイトル</vt:lpstr>
      </vt:variant>
      <vt:variant>
        <vt:i4>66</vt:i4>
      </vt:variant>
    </vt:vector>
  </HeadingPairs>
  <TitlesOfParts>
    <vt:vector size="81" baseType="lpstr">
      <vt:lpstr>スリップストリーム</vt:lpstr>
      <vt:lpstr>4_Office テーマ</vt:lpstr>
      <vt:lpstr>Office テーマ</vt:lpstr>
      <vt:lpstr>7_Office テーマ</vt:lpstr>
      <vt:lpstr>1_Office テーマ</vt:lpstr>
      <vt:lpstr>2_Office テーマ</vt:lpstr>
      <vt:lpstr>エレメント</vt:lpstr>
      <vt:lpstr>エッセンシャル</vt:lpstr>
      <vt:lpstr>5_Office テーマ</vt:lpstr>
      <vt:lpstr>6_Office テーマ</vt:lpstr>
      <vt:lpstr>8_Office テーマ</vt:lpstr>
      <vt:lpstr>メトロ</vt:lpstr>
      <vt:lpstr>1_スリップストリーム</vt:lpstr>
      <vt:lpstr>2_スリップストリーム</vt:lpstr>
      <vt:lpstr>クール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toru</dc:creator>
  <cp:lastModifiedBy>toru</cp:lastModifiedBy>
  <cp:revision>35</cp:revision>
  <dcterms:created xsi:type="dcterms:W3CDTF">2014-01-22T02:42:04Z</dcterms:created>
  <dcterms:modified xsi:type="dcterms:W3CDTF">2014-01-23T05:41:55Z</dcterms:modified>
</cp:coreProperties>
</file>